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339" r:id="rId3"/>
    <p:sldId id="340" r:id="rId4"/>
    <p:sldId id="336" r:id="rId5"/>
    <p:sldId id="325" r:id="rId6"/>
    <p:sldId id="326" r:id="rId7"/>
    <p:sldId id="327" r:id="rId8"/>
    <p:sldId id="328" r:id="rId9"/>
    <p:sldId id="335" r:id="rId10"/>
    <p:sldId id="337" r:id="rId11"/>
    <p:sldId id="338" r:id="rId12"/>
    <p:sldId id="330" r:id="rId13"/>
    <p:sldId id="332" r:id="rId14"/>
    <p:sldId id="329" r:id="rId15"/>
    <p:sldId id="302" r:id="rId16"/>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50" autoAdjust="0"/>
  </p:normalViewPr>
  <p:slideViewPr>
    <p:cSldViewPr>
      <p:cViewPr varScale="1">
        <p:scale>
          <a:sx n="69" d="100"/>
          <a:sy n="69" d="100"/>
        </p:scale>
        <p:origin x="185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uart%20Parkinson\Documents\Sgr\lectures\climate+military\GCOMS-UK%20Feb21\UK%20military%20v%20climate%20spendin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uart%20Parkinson\Documents\Sgr\lectures\climate+military\GCOMS-UK%20Feb21\UK%20military%20v%20climate%20spending.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t>UK govt </a:t>
            </a:r>
            <a:r>
              <a:rPr lang="en-US" sz="1800" baseline="0"/>
              <a:t>spending</a:t>
            </a:r>
            <a:r>
              <a:rPr lang="en-US" sz="1800"/>
              <a:t>,</a:t>
            </a:r>
            <a:r>
              <a:rPr lang="en-US" sz="1800" baseline="0"/>
              <a:t> 2020-21</a:t>
            </a:r>
            <a:endParaRPr lang="en-US" sz="18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graphs!$B$3</c:f>
              <c:strCache>
                <c:ptCount val="1"/>
                <c:pt idx="0">
                  <c:v>£bn</c:v>
                </c:pt>
              </c:strCache>
            </c:strRef>
          </c:tx>
          <c:spPr>
            <a:solidFill>
              <a:schemeClr val="accent1"/>
            </a:solidFill>
            <a:ln>
              <a:noFill/>
            </a:ln>
            <a:effectLst/>
          </c:spPr>
          <c:invertIfNegative val="0"/>
          <c:cat>
            <c:strRef>
              <c:f>graphs!$A$4:$A$5</c:f>
              <c:strCache>
                <c:ptCount val="2"/>
                <c:pt idx="0">
                  <c:v>Military</c:v>
                </c:pt>
                <c:pt idx="1">
                  <c:v>Reducing carbon emissions</c:v>
                </c:pt>
              </c:strCache>
            </c:strRef>
          </c:cat>
          <c:val>
            <c:numRef>
              <c:f>graphs!$B$4:$B$5</c:f>
              <c:numCache>
                <c:formatCode>General</c:formatCode>
                <c:ptCount val="2"/>
                <c:pt idx="0" formatCode="0.0">
                  <c:v>41.2</c:v>
                </c:pt>
                <c:pt idx="1">
                  <c:v>3.1</c:v>
                </c:pt>
              </c:numCache>
            </c:numRef>
          </c:val>
          <c:extLst>
            <c:ext xmlns:c16="http://schemas.microsoft.com/office/drawing/2014/chart" uri="{C3380CC4-5D6E-409C-BE32-E72D297353CC}">
              <c16:uniqueId val="{00000000-7964-4CA4-AEC7-6A94E130F30F}"/>
            </c:ext>
          </c:extLst>
        </c:ser>
        <c:dLbls>
          <c:showLegendKey val="0"/>
          <c:showVal val="0"/>
          <c:showCatName val="0"/>
          <c:showSerName val="0"/>
          <c:showPercent val="0"/>
          <c:showBubbleSize val="0"/>
        </c:dLbls>
        <c:gapWidth val="150"/>
        <c:axId val="440577232"/>
        <c:axId val="440579200"/>
      </c:barChart>
      <c:catAx>
        <c:axId val="44057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0579200"/>
        <c:crosses val="autoZero"/>
        <c:auto val="1"/>
        <c:lblAlgn val="ctr"/>
        <c:lblOffset val="100"/>
        <c:noMultiLvlLbl val="0"/>
      </c:catAx>
      <c:valAx>
        <c:axId val="4405792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baseline="0"/>
                  <a:t>£ billions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0577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baseline="0"/>
              <a:t>UK annual govt spending, 2021-25</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709995185720104"/>
          <c:y val="0.11787800105460189"/>
          <c:w val="0.82703255193867353"/>
          <c:h val="0.53872526757512673"/>
        </c:manualLayout>
      </c:layout>
      <c:barChart>
        <c:barDir val="col"/>
        <c:grouping val="stacked"/>
        <c:varyColors val="0"/>
        <c:ser>
          <c:idx val="0"/>
          <c:order val="0"/>
          <c:tx>
            <c:strRef>
              <c:f>graphs!$M$5</c:f>
              <c:strCache>
                <c:ptCount val="1"/>
                <c:pt idx="0">
                  <c:v>2020-21 spending</c:v>
                </c:pt>
              </c:strCache>
            </c:strRef>
          </c:tx>
          <c:spPr>
            <a:solidFill>
              <a:schemeClr val="accent1"/>
            </a:solidFill>
            <a:ln>
              <a:noFill/>
            </a:ln>
            <a:effectLst/>
          </c:spPr>
          <c:invertIfNegative val="0"/>
          <c:cat>
            <c:strRef>
              <c:f>graphs!$L$6:$L$7</c:f>
              <c:strCache>
                <c:ptCount val="2"/>
                <c:pt idx="0">
                  <c:v>Military</c:v>
                </c:pt>
                <c:pt idx="1">
                  <c:v>Reducing carbon emissions</c:v>
                </c:pt>
              </c:strCache>
            </c:strRef>
          </c:cat>
          <c:val>
            <c:numRef>
              <c:f>graphs!$M$6:$M$7</c:f>
              <c:numCache>
                <c:formatCode>General</c:formatCode>
                <c:ptCount val="2"/>
                <c:pt idx="0" formatCode="0.0">
                  <c:v>41.2</c:v>
                </c:pt>
                <c:pt idx="1">
                  <c:v>3.1</c:v>
                </c:pt>
              </c:numCache>
            </c:numRef>
          </c:val>
          <c:extLst>
            <c:ext xmlns:c16="http://schemas.microsoft.com/office/drawing/2014/chart" uri="{C3380CC4-5D6E-409C-BE32-E72D297353CC}">
              <c16:uniqueId val="{00000000-CB7B-48F6-831C-D58F1812C14D}"/>
            </c:ext>
          </c:extLst>
        </c:ser>
        <c:ser>
          <c:idx val="1"/>
          <c:order val="1"/>
          <c:tx>
            <c:strRef>
              <c:f>graphs!$N$5</c:f>
              <c:strCache>
                <c:ptCount val="1"/>
                <c:pt idx="0">
                  <c:v>Govt spending plans</c:v>
                </c:pt>
              </c:strCache>
            </c:strRef>
          </c:tx>
          <c:spPr>
            <a:solidFill>
              <a:schemeClr val="accent2"/>
            </a:solidFill>
            <a:ln>
              <a:noFill/>
            </a:ln>
            <a:effectLst/>
          </c:spPr>
          <c:invertIfNegative val="0"/>
          <c:cat>
            <c:strRef>
              <c:f>graphs!$L$6:$L$7</c:f>
              <c:strCache>
                <c:ptCount val="2"/>
                <c:pt idx="0">
                  <c:v>Military</c:v>
                </c:pt>
                <c:pt idx="1">
                  <c:v>Reducing carbon emissions</c:v>
                </c:pt>
              </c:strCache>
            </c:strRef>
          </c:cat>
          <c:val>
            <c:numRef>
              <c:f>graphs!$N$6:$N$7</c:f>
              <c:numCache>
                <c:formatCode>0.0</c:formatCode>
                <c:ptCount val="2"/>
                <c:pt idx="0">
                  <c:v>5.8499999999999979</c:v>
                </c:pt>
                <c:pt idx="1">
                  <c:v>2.778</c:v>
                </c:pt>
              </c:numCache>
            </c:numRef>
          </c:val>
          <c:extLst>
            <c:ext xmlns:c16="http://schemas.microsoft.com/office/drawing/2014/chart" uri="{C3380CC4-5D6E-409C-BE32-E72D297353CC}">
              <c16:uniqueId val="{00000001-CB7B-48F6-831C-D58F1812C14D}"/>
            </c:ext>
          </c:extLst>
        </c:ser>
        <c:ser>
          <c:idx val="2"/>
          <c:order val="2"/>
          <c:tx>
            <c:strRef>
              <c:f>graphs!$O$5</c:f>
              <c:strCache>
                <c:ptCount val="1"/>
                <c:pt idx="0">
                  <c:v>Extra needed for Net Zero in 2050</c:v>
                </c:pt>
              </c:strCache>
            </c:strRef>
          </c:tx>
          <c:spPr>
            <a:solidFill>
              <a:schemeClr val="accent3"/>
            </a:solidFill>
            <a:ln>
              <a:noFill/>
            </a:ln>
            <a:effectLst/>
          </c:spPr>
          <c:invertIfNegative val="0"/>
          <c:cat>
            <c:strRef>
              <c:f>graphs!$L$6:$L$7</c:f>
              <c:strCache>
                <c:ptCount val="2"/>
                <c:pt idx="0">
                  <c:v>Military</c:v>
                </c:pt>
                <c:pt idx="1">
                  <c:v>Reducing carbon emissions</c:v>
                </c:pt>
              </c:strCache>
            </c:strRef>
          </c:cat>
          <c:val>
            <c:numRef>
              <c:f>graphs!$O$6:$O$7</c:f>
              <c:numCache>
                <c:formatCode>0.0</c:formatCode>
                <c:ptCount val="2"/>
                <c:pt idx="0" formatCode="General">
                  <c:v>0</c:v>
                </c:pt>
                <c:pt idx="1">
                  <c:v>4.1219999999999999</c:v>
                </c:pt>
              </c:numCache>
            </c:numRef>
          </c:val>
          <c:extLst>
            <c:ext xmlns:c16="http://schemas.microsoft.com/office/drawing/2014/chart" uri="{C3380CC4-5D6E-409C-BE32-E72D297353CC}">
              <c16:uniqueId val="{00000002-CB7B-48F6-831C-D58F1812C14D}"/>
            </c:ext>
          </c:extLst>
        </c:ser>
        <c:ser>
          <c:idx val="3"/>
          <c:order val="3"/>
          <c:tx>
            <c:strRef>
              <c:f>graphs!$P$5</c:f>
              <c:strCache>
                <c:ptCount val="1"/>
                <c:pt idx="0">
                  <c:v>Extra needed for Net Zero in 2030</c:v>
                </c:pt>
              </c:strCache>
            </c:strRef>
          </c:tx>
          <c:spPr>
            <a:solidFill>
              <a:schemeClr val="accent4"/>
            </a:solidFill>
            <a:ln>
              <a:noFill/>
            </a:ln>
            <a:effectLst/>
          </c:spPr>
          <c:invertIfNegative val="0"/>
          <c:cat>
            <c:strRef>
              <c:f>graphs!$L$6:$L$7</c:f>
              <c:strCache>
                <c:ptCount val="2"/>
                <c:pt idx="0">
                  <c:v>Military</c:v>
                </c:pt>
                <c:pt idx="1">
                  <c:v>Reducing carbon emissions</c:v>
                </c:pt>
              </c:strCache>
            </c:strRef>
          </c:cat>
          <c:val>
            <c:numRef>
              <c:f>graphs!$P$6:$P$7</c:f>
              <c:numCache>
                <c:formatCode>0.0</c:formatCode>
                <c:ptCount val="2"/>
                <c:pt idx="0" formatCode="General">
                  <c:v>0</c:v>
                </c:pt>
                <c:pt idx="1">
                  <c:v>5</c:v>
                </c:pt>
              </c:numCache>
            </c:numRef>
          </c:val>
          <c:extLst>
            <c:ext xmlns:c16="http://schemas.microsoft.com/office/drawing/2014/chart" uri="{C3380CC4-5D6E-409C-BE32-E72D297353CC}">
              <c16:uniqueId val="{00000003-CB7B-48F6-831C-D58F1812C14D}"/>
            </c:ext>
          </c:extLst>
        </c:ser>
        <c:dLbls>
          <c:showLegendKey val="0"/>
          <c:showVal val="0"/>
          <c:showCatName val="0"/>
          <c:showSerName val="0"/>
          <c:showPercent val="0"/>
          <c:showBubbleSize val="0"/>
        </c:dLbls>
        <c:gapWidth val="150"/>
        <c:overlap val="100"/>
        <c:axId val="439589024"/>
        <c:axId val="439589352"/>
      </c:barChart>
      <c:catAx>
        <c:axId val="43958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39589352"/>
        <c:crosses val="autoZero"/>
        <c:auto val="1"/>
        <c:lblAlgn val="ctr"/>
        <c:lblOffset val="100"/>
        <c:noMultiLvlLbl val="0"/>
      </c:catAx>
      <c:valAx>
        <c:axId val="4395893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200"/>
                  <a:t>£ billions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958902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4.135262748583491E-2"/>
          <c:y val="0.82904680755741977"/>
          <c:w val="0.89045124615783433"/>
          <c:h val="0.1219035268731508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7C10C0-B4A1-4A7C-AC3E-90C043902017}"/>
              </a:ext>
            </a:extLst>
          </p:cNvPr>
          <p:cNvSpPr>
            <a:spLocks noGrp="1"/>
          </p:cNvSpPr>
          <p:nvPr>
            <p:ph type="hdr" sz="quarter"/>
          </p:nvPr>
        </p:nvSpPr>
        <p:spPr>
          <a:xfrm>
            <a:off x="0" y="0"/>
            <a:ext cx="2972547" cy="497842"/>
          </a:xfrm>
          <a:prstGeom prst="rect">
            <a:avLst/>
          </a:prstGeom>
        </p:spPr>
        <p:txBody>
          <a:bodyPr vert="horz" lIns="91862" tIns="45931" rIns="91862" bIns="45931"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72CDB220-03E0-48EF-9FDD-3278BD9B2396}"/>
              </a:ext>
            </a:extLst>
          </p:cNvPr>
          <p:cNvSpPr>
            <a:spLocks noGrp="1"/>
          </p:cNvSpPr>
          <p:nvPr>
            <p:ph type="dt" idx="1"/>
          </p:nvPr>
        </p:nvSpPr>
        <p:spPr>
          <a:xfrm>
            <a:off x="3883852" y="0"/>
            <a:ext cx="2972547" cy="497842"/>
          </a:xfrm>
          <a:prstGeom prst="rect">
            <a:avLst/>
          </a:prstGeom>
        </p:spPr>
        <p:txBody>
          <a:bodyPr vert="horz" lIns="91862" tIns="45931" rIns="91862" bIns="45931" rtlCol="0"/>
          <a:lstStyle>
            <a:lvl1pPr algn="r" eaLnBrk="1" fontAlgn="auto" hangingPunct="1">
              <a:spcBef>
                <a:spcPts val="0"/>
              </a:spcBef>
              <a:spcAft>
                <a:spcPts val="0"/>
              </a:spcAft>
              <a:defRPr sz="1200">
                <a:latin typeface="+mn-lt"/>
                <a:cs typeface="+mn-cs"/>
              </a:defRPr>
            </a:lvl1pPr>
          </a:lstStyle>
          <a:p>
            <a:pPr>
              <a:defRPr/>
            </a:pPr>
            <a:fld id="{EC9EAB51-9B98-4AEC-9169-D16D8E9EC105}" type="datetimeFigureOut">
              <a:rPr lang="en-GB"/>
              <a:pPr>
                <a:defRPr/>
              </a:pPr>
              <a:t>10/09/2021</a:t>
            </a:fld>
            <a:endParaRPr lang="en-GB"/>
          </a:p>
        </p:txBody>
      </p:sp>
      <p:sp>
        <p:nvSpPr>
          <p:cNvPr id="4" name="Slide Image Placeholder 3">
            <a:extLst>
              <a:ext uri="{FF2B5EF4-FFF2-40B4-BE49-F238E27FC236}">
                <a16:creationId xmlns:a16="http://schemas.microsoft.com/office/drawing/2014/main" id="{B8538E4F-4DDE-4E86-9D12-8F5626C6C745}"/>
              </a:ext>
            </a:extLst>
          </p:cNvPr>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62" tIns="45931" rIns="91862" bIns="45931" rtlCol="0" anchor="ctr"/>
          <a:lstStyle/>
          <a:p>
            <a:pPr lvl="0"/>
            <a:endParaRPr lang="en-GB" noProof="0"/>
          </a:p>
        </p:txBody>
      </p:sp>
      <p:sp>
        <p:nvSpPr>
          <p:cNvPr id="5" name="Notes Placeholder 4">
            <a:extLst>
              <a:ext uri="{FF2B5EF4-FFF2-40B4-BE49-F238E27FC236}">
                <a16:creationId xmlns:a16="http://schemas.microsoft.com/office/drawing/2014/main" id="{2F1C8A42-23A8-41B1-8F08-3FCACFB1AF03}"/>
              </a:ext>
            </a:extLst>
          </p:cNvPr>
          <p:cNvSpPr>
            <a:spLocks noGrp="1"/>
          </p:cNvSpPr>
          <p:nvPr>
            <p:ph type="body" sz="quarter" idx="3"/>
          </p:nvPr>
        </p:nvSpPr>
        <p:spPr>
          <a:xfrm>
            <a:off x="685480" y="4723924"/>
            <a:ext cx="5487041" cy="4475798"/>
          </a:xfrm>
          <a:prstGeom prst="rect">
            <a:avLst/>
          </a:prstGeom>
        </p:spPr>
        <p:txBody>
          <a:bodyPr vert="horz" lIns="91862" tIns="45931" rIns="91862" bIns="459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3BBD191E-17BE-47FC-88B6-B6D2BDC03D45}"/>
              </a:ext>
            </a:extLst>
          </p:cNvPr>
          <p:cNvSpPr>
            <a:spLocks noGrp="1"/>
          </p:cNvSpPr>
          <p:nvPr>
            <p:ph type="ftr" sz="quarter" idx="4"/>
          </p:nvPr>
        </p:nvSpPr>
        <p:spPr>
          <a:xfrm>
            <a:off x="0" y="9446257"/>
            <a:ext cx="2972547" cy="497841"/>
          </a:xfrm>
          <a:prstGeom prst="rect">
            <a:avLst/>
          </a:prstGeom>
        </p:spPr>
        <p:txBody>
          <a:bodyPr vert="horz" lIns="91862" tIns="45931" rIns="91862" bIns="45931"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9EB11961-39B4-48CB-98BB-16095EEEF732}"/>
              </a:ext>
            </a:extLst>
          </p:cNvPr>
          <p:cNvSpPr>
            <a:spLocks noGrp="1"/>
          </p:cNvSpPr>
          <p:nvPr>
            <p:ph type="sldNum" sz="quarter" idx="5"/>
          </p:nvPr>
        </p:nvSpPr>
        <p:spPr>
          <a:xfrm>
            <a:off x="3883852" y="9446257"/>
            <a:ext cx="2972547" cy="497841"/>
          </a:xfrm>
          <a:prstGeom prst="rect">
            <a:avLst/>
          </a:prstGeom>
        </p:spPr>
        <p:txBody>
          <a:bodyPr vert="horz" wrap="square" lIns="91862" tIns="45931" rIns="91862" bIns="45931"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B86BD0F-7C39-4BDB-9421-CB5EE41D073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ECA19D47-5A3C-4538-AE24-EC19BF9B89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9A50992C-36B1-436A-811B-55E50F3E90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t>Presentation to Nuclear weapons &amp; climate change 9 September 2021 Westminster Hall</a:t>
            </a:r>
          </a:p>
          <a:p>
            <a:pPr eaLnBrk="1" hangingPunct="1">
              <a:spcBef>
                <a:spcPct val="0"/>
              </a:spcBef>
            </a:pPr>
            <a:r>
              <a:rPr lang="en-GB" altLang="en-US" dirty="0"/>
              <a:t>I use the term climate ‘overheating’ because the IPCC are now clear that we are in an emergency situation. We are well beyond climate ‘change’.</a:t>
            </a:r>
          </a:p>
          <a:p>
            <a:pPr eaLnBrk="1" hangingPunct="1">
              <a:spcBef>
                <a:spcPct val="0"/>
              </a:spcBef>
            </a:pPr>
            <a:endParaRPr lang="en-GB" altLang="en-US" dirty="0"/>
          </a:p>
          <a:p>
            <a:pPr eaLnBrk="1" hangingPunct="1">
              <a:spcBef>
                <a:spcPct val="0"/>
              </a:spcBef>
            </a:pPr>
            <a:endParaRPr lang="en-GB" altLang="en-US" dirty="0"/>
          </a:p>
          <a:p>
            <a:pPr eaLnBrk="1" hangingPunct="1">
              <a:spcBef>
                <a:spcPct val="0"/>
              </a:spcBef>
            </a:pPr>
            <a:endParaRPr lang="en-GB" altLang="en-US" dirty="0"/>
          </a:p>
        </p:txBody>
      </p:sp>
      <p:sp>
        <p:nvSpPr>
          <p:cNvPr id="4100" name="Slide Number Placeholder 3">
            <a:extLst>
              <a:ext uri="{FF2B5EF4-FFF2-40B4-BE49-F238E27FC236}">
                <a16:creationId xmlns:a16="http://schemas.microsoft.com/office/drawing/2014/main" id="{DFAF09EF-EC58-4A88-ABBE-7C7ABDE4DF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442" indent="-287093">
              <a:defRPr>
                <a:solidFill>
                  <a:schemeClr val="tx1"/>
                </a:solidFill>
                <a:latin typeface="Arial" panose="020B0604020202020204" pitchFamily="34" charset="0"/>
                <a:cs typeface="Arial" panose="020B0604020202020204" pitchFamily="34" charset="0"/>
              </a:defRPr>
            </a:lvl2pPr>
            <a:lvl3pPr marL="1148372" indent="-229674">
              <a:defRPr>
                <a:solidFill>
                  <a:schemeClr val="tx1"/>
                </a:solidFill>
                <a:latin typeface="Arial" panose="020B0604020202020204" pitchFamily="34" charset="0"/>
                <a:cs typeface="Arial" panose="020B0604020202020204" pitchFamily="34" charset="0"/>
              </a:defRPr>
            </a:lvl3pPr>
            <a:lvl4pPr marL="1607721" indent="-229674">
              <a:defRPr>
                <a:solidFill>
                  <a:schemeClr val="tx1"/>
                </a:solidFill>
                <a:latin typeface="Arial" panose="020B0604020202020204" pitchFamily="34" charset="0"/>
                <a:cs typeface="Arial" panose="020B0604020202020204" pitchFamily="34" charset="0"/>
              </a:defRPr>
            </a:lvl4pPr>
            <a:lvl5pPr marL="2067070" indent="-229674">
              <a:defRPr>
                <a:solidFill>
                  <a:schemeClr val="tx1"/>
                </a:solidFill>
                <a:latin typeface="Arial" panose="020B0604020202020204" pitchFamily="34" charset="0"/>
                <a:cs typeface="Arial" panose="020B0604020202020204" pitchFamily="34" charset="0"/>
              </a:defRPr>
            </a:lvl5pPr>
            <a:lvl6pPr marL="2526419"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5767"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116"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465"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53C8D8-1C57-431F-B467-6A2256150859}" type="slidenum">
              <a:rPr lang="en-GB" altLang="en-US">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56" indent="-172256">
              <a:buFont typeface="Arial" panose="020B0604020202020204" pitchFamily="34" charset="0"/>
              <a:buChar char="•"/>
            </a:pPr>
            <a:r>
              <a:rPr lang="en-GB" dirty="0"/>
              <a:t>Sources: SGR (2020); SGR (2015)</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12</a:t>
            </a:fld>
            <a:endParaRPr lang="en-GB" altLang="en-US"/>
          </a:p>
        </p:txBody>
      </p:sp>
    </p:spTree>
    <p:extLst>
      <p:ext uri="{BB962C8B-B14F-4D97-AF65-F5344CB8AC3E}">
        <p14:creationId xmlns:p14="http://schemas.microsoft.com/office/powerpoint/2010/main" val="255377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Calculations based on sources: BEIS (2020); Prime Minister’s Office (2020).</a:t>
            </a:r>
          </a:p>
          <a:p>
            <a:r>
              <a:rPr lang="en-GB" dirty="0" err="1"/>
              <a:t>Womens</a:t>
            </a:r>
            <a:r>
              <a:rPr lang="en-GB" dirty="0"/>
              <a:t> Budget Group (2021) A care led recovery from corona virus 2021 https://wbg.org.uk/wp-content/uploads/2020/06/Care-led-recovery-final.pdf</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13</a:t>
            </a:fld>
            <a:endParaRPr lang="en-GB" altLang="en-US"/>
          </a:p>
        </p:txBody>
      </p:sp>
    </p:spTree>
    <p:extLst>
      <p:ext uri="{BB962C8B-B14F-4D97-AF65-F5344CB8AC3E}">
        <p14:creationId xmlns:p14="http://schemas.microsoft.com/office/powerpoint/2010/main" val="320717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473F339-9F02-499F-B6D3-D248B8E2B9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62F543F-74C4-4C66-985D-C6AA73E7C2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p>
        </p:txBody>
      </p:sp>
      <p:sp>
        <p:nvSpPr>
          <p:cNvPr id="41988" name="Slide Number Placeholder 3">
            <a:extLst>
              <a:ext uri="{FF2B5EF4-FFF2-40B4-BE49-F238E27FC236}">
                <a16:creationId xmlns:a16="http://schemas.microsoft.com/office/drawing/2014/main" id="{4C0DE192-B0E6-4703-B793-F7AD19CA74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6442" indent="-287093">
              <a:defRPr>
                <a:solidFill>
                  <a:schemeClr val="tx1"/>
                </a:solidFill>
                <a:latin typeface="Arial" panose="020B0604020202020204" pitchFamily="34" charset="0"/>
                <a:cs typeface="Arial" panose="020B0604020202020204" pitchFamily="34" charset="0"/>
              </a:defRPr>
            </a:lvl2pPr>
            <a:lvl3pPr marL="1148372" indent="-229674">
              <a:defRPr>
                <a:solidFill>
                  <a:schemeClr val="tx1"/>
                </a:solidFill>
                <a:latin typeface="Arial" panose="020B0604020202020204" pitchFamily="34" charset="0"/>
                <a:cs typeface="Arial" panose="020B0604020202020204" pitchFamily="34" charset="0"/>
              </a:defRPr>
            </a:lvl3pPr>
            <a:lvl4pPr marL="1607721" indent="-229674">
              <a:defRPr>
                <a:solidFill>
                  <a:schemeClr val="tx1"/>
                </a:solidFill>
                <a:latin typeface="Arial" panose="020B0604020202020204" pitchFamily="34" charset="0"/>
                <a:cs typeface="Arial" panose="020B0604020202020204" pitchFamily="34" charset="0"/>
              </a:defRPr>
            </a:lvl4pPr>
            <a:lvl5pPr marL="2067070" indent="-229674">
              <a:defRPr>
                <a:solidFill>
                  <a:schemeClr val="tx1"/>
                </a:solidFill>
                <a:latin typeface="Arial" panose="020B0604020202020204" pitchFamily="34" charset="0"/>
                <a:cs typeface="Arial" panose="020B0604020202020204" pitchFamily="34" charset="0"/>
              </a:defRPr>
            </a:lvl5pPr>
            <a:lvl6pPr marL="2526419"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85767"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5116"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4465" indent="-229674"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C5F3A1-4000-49E6-B380-4D62675B4352}" type="slidenum">
              <a:rPr lang="en-GB" altLang="en-US">
                <a:latin typeface="Calibri" panose="020F0502020204030204" pitchFamily="34" charset="0"/>
              </a:rPr>
              <a:pPr/>
              <a:t>15</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https://www.sgr.org.uk/resources/military-spending-hits-record-levels-while-climate-finance-falls-short</a:t>
            </a:r>
          </a:p>
          <a:p>
            <a:r>
              <a:rPr lang="en-GB" dirty="0"/>
              <a:t>Other examples include Sub-Saharan Africa and rise of rebel groups.</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2</a:t>
            </a:fld>
            <a:endParaRPr lang="en-GB" altLang="en-US"/>
          </a:p>
        </p:txBody>
      </p:sp>
    </p:spTree>
    <p:extLst>
      <p:ext uri="{BB962C8B-B14F-4D97-AF65-F5344CB8AC3E}">
        <p14:creationId xmlns:p14="http://schemas.microsoft.com/office/powerpoint/2010/main" val="713957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698">
              <a:defRPr/>
            </a:pPr>
            <a:r>
              <a:rPr lang="en-GB" dirty="0"/>
              <a:t>Sources: SIPRI 2021 https://www.sipri.org/media/press-release/2021/world-military-spending-rises-almost-2-trillion-2020 and SGR data &amp; analysis at</a:t>
            </a:r>
          </a:p>
          <a:p>
            <a:pPr defTabSz="918698">
              <a:defRPr/>
            </a:pPr>
            <a:r>
              <a:rPr lang="en-GB" dirty="0"/>
              <a:t>https://www.sgr.org.uk/resources/military-spending-hits-record-levels-while-climate-finance-falls-short</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3</a:t>
            </a:fld>
            <a:endParaRPr lang="en-GB" altLang="en-US"/>
          </a:p>
        </p:txBody>
      </p:sp>
    </p:spTree>
    <p:extLst>
      <p:ext uri="{BB962C8B-B14F-4D97-AF65-F5344CB8AC3E}">
        <p14:creationId xmlns:p14="http://schemas.microsoft.com/office/powerpoint/2010/main" val="63243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ICAN ‘Complicit’ report </a:t>
            </a:r>
            <a:r>
              <a:rPr lang="en-GB" altLang="en-US" sz="1200" dirty="0"/>
              <a:t>https://www.icanw.org/2020_global_nuclear_weapons_spending_complicit</a:t>
            </a:r>
          </a:p>
          <a:p>
            <a:r>
              <a:rPr lang="en-GB" dirty="0"/>
              <a:t>Same process applies for conventional weapons programmes. First identified by US President </a:t>
            </a:r>
            <a:r>
              <a:rPr lang="en-GB" dirty="0" err="1"/>
              <a:t>Rooseveldt</a:t>
            </a:r>
            <a:r>
              <a:rPr lang="en-GB" dirty="0"/>
              <a:t> in 1961. The pervasive influence of the Military industrial Complex.</a:t>
            </a:r>
          </a:p>
          <a:p>
            <a:r>
              <a:rPr lang="en-GB" dirty="0"/>
              <a:t>The ICAN report identifies specific sums used by big arms companies to create the weapons lobby and to create a false narrative re nuclear weapons &amp; ‘deterrence’.</a:t>
            </a:r>
          </a:p>
          <a:p>
            <a:r>
              <a:rPr lang="en-GB" dirty="0"/>
              <a:t>This process leads us to a situation where the population at large are led to believe in the myth of nuclear deterrence promoted by the vested interest of the 9 nuclear-armed nations who largely control the media narrative. In reality, at least 135 nations reject this through the TPNW.</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4</a:t>
            </a:fld>
            <a:endParaRPr lang="en-GB" altLang="en-US"/>
          </a:p>
        </p:txBody>
      </p:sp>
    </p:spTree>
    <p:extLst>
      <p:ext uri="{BB962C8B-B14F-4D97-AF65-F5344CB8AC3E}">
        <p14:creationId xmlns:p14="http://schemas.microsoft.com/office/powerpoint/2010/main" val="138131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698">
              <a:defRPr/>
            </a:pPr>
            <a:r>
              <a:rPr lang="en-GB" dirty="0"/>
              <a:t>Sources: Prime Minister’s Office (2020); BEIS (2020).</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5</a:t>
            </a:fld>
            <a:endParaRPr lang="en-GB" altLang="en-US"/>
          </a:p>
        </p:txBody>
      </p:sp>
    </p:spTree>
    <p:extLst>
      <p:ext uri="{BB962C8B-B14F-4D97-AF65-F5344CB8AC3E}">
        <p14:creationId xmlns:p14="http://schemas.microsoft.com/office/powerpoint/2010/main" val="327211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698">
              <a:defRPr/>
            </a:pPr>
            <a:r>
              <a:rPr lang="en-GB" dirty="0"/>
              <a:t>Sources: Prime Minister’s Office (2020); BEIS (2020).</a:t>
            </a:r>
          </a:p>
          <a:p>
            <a:endParaRPr lang="en-GB" dirty="0"/>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6</a:t>
            </a:fld>
            <a:endParaRPr lang="en-GB" altLang="en-US"/>
          </a:p>
        </p:txBody>
      </p:sp>
    </p:spTree>
    <p:extLst>
      <p:ext uri="{BB962C8B-B14F-4D97-AF65-F5344CB8AC3E}">
        <p14:creationId xmlns:p14="http://schemas.microsoft.com/office/powerpoint/2010/main" val="177242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256" indent="-172256">
              <a:buFont typeface="Arial" panose="020B0604020202020204" pitchFamily="34" charset="0"/>
              <a:buChar char="•"/>
            </a:pPr>
            <a:r>
              <a:rPr lang="en-GB" dirty="0"/>
              <a:t>Figures in 1</a:t>
            </a:r>
            <a:r>
              <a:rPr lang="en-GB" baseline="30000" dirty="0"/>
              <a:t>st</a:t>
            </a:r>
            <a:r>
              <a:rPr lang="en-GB" dirty="0"/>
              <a:t> two rows from: CCC (2020), table 6.1, p310; ‘necessary’ govt spending is rounded (actual range is £9-12bn)</a:t>
            </a:r>
          </a:p>
          <a:p>
            <a:pPr marL="172256" indent="-172256">
              <a:buFont typeface="Arial" panose="020B0604020202020204" pitchFamily="34" charset="0"/>
              <a:buChar char="•"/>
            </a:pPr>
            <a:r>
              <a:rPr lang="en-GB" dirty="0"/>
              <a:t>‘This presentation’ see: https://www.sgr.org.uk/resources/military-spending-hits-record-levels-while-climate-finance-falls-short</a:t>
            </a:r>
          </a:p>
          <a:p>
            <a:pPr marL="631605" lvl="1" indent="-172256">
              <a:buFont typeface="Arial" panose="020B0604020202020204" pitchFamily="34" charset="0"/>
              <a:buChar char="•"/>
            </a:pPr>
            <a:r>
              <a:rPr lang="en-GB" dirty="0"/>
              <a:t>Current govt spending has been reduced by £1.9bn as Green Home Grants programme will only spend 5% of its budget this year due to mismanagement (Guardian, 2021)</a:t>
            </a:r>
          </a:p>
          <a:p>
            <a:pPr marL="631605" lvl="1" indent="-172256">
              <a:buFont typeface="Arial" panose="020B0604020202020204" pitchFamily="34" charset="0"/>
              <a:buChar char="•"/>
            </a:pPr>
            <a:r>
              <a:rPr lang="en-GB" dirty="0"/>
              <a:t>Figures for meeting 2030 net zero emissions target are hard to find – £15bn is rough minimum estimate</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7</a:t>
            </a:fld>
            <a:endParaRPr lang="en-GB" altLang="en-US"/>
          </a:p>
        </p:txBody>
      </p:sp>
    </p:spTree>
    <p:extLst>
      <p:ext uri="{BB962C8B-B14F-4D97-AF65-F5344CB8AC3E}">
        <p14:creationId xmlns:p14="http://schemas.microsoft.com/office/powerpoint/2010/main" val="163179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Calculations based on: HM Treasury (2020); CCC (2020); Guardian (2021)</a:t>
            </a:r>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8</a:t>
            </a:fld>
            <a:endParaRPr lang="en-GB" altLang="en-US"/>
          </a:p>
        </p:txBody>
      </p:sp>
    </p:spTree>
    <p:extLst>
      <p:ext uri="{BB962C8B-B14F-4D97-AF65-F5344CB8AC3E}">
        <p14:creationId xmlns:p14="http://schemas.microsoft.com/office/powerpoint/2010/main" val="2623839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8698">
              <a:defRPr/>
            </a:pPr>
            <a:r>
              <a:rPr lang="en-GB" dirty="0"/>
              <a:t>Calculations based on: HM Treasury (2020); CCC (2020); Prime Minister’s Office (2020); BEIS (2020); Guardian (2021)</a:t>
            </a:r>
          </a:p>
          <a:p>
            <a:pPr defTabSz="918698">
              <a:defRPr/>
            </a:pPr>
            <a:r>
              <a:rPr lang="en-GB" dirty="0"/>
              <a:t>And we need to speak plainly here. The ‘military’ are equipped with weapons that are specifically designed to kill. New weapons are tested in ongoing war zones. In the case of nuclear weapons, their targeting and fusing in an air burst maximises the ability to obliterate the largest areas through blast and fire and to kill and maim the largest number of people. This used to be referred to as the ‘Moscow criterion’ for UK nuclear weapons by military and political planners. The ability to destroy at least 60% of the infrastructure of a large capital city with multiple targeted warheads. Trident missiles also possess the accuracy to target ‘hardened’ military targets as part of a ‘decapitating’ first strike. Now hopefully abandoned as a concept but once part of USA SIOP (Strategic Integrated Operational Plan).</a:t>
            </a:r>
          </a:p>
          <a:p>
            <a:endParaRPr lang="en-GB" dirty="0"/>
          </a:p>
        </p:txBody>
      </p:sp>
      <p:sp>
        <p:nvSpPr>
          <p:cNvPr id="4" name="Slide Number Placeholder 3"/>
          <p:cNvSpPr>
            <a:spLocks noGrp="1"/>
          </p:cNvSpPr>
          <p:nvPr>
            <p:ph type="sldNum" sz="quarter" idx="5"/>
          </p:nvPr>
        </p:nvSpPr>
        <p:spPr/>
        <p:txBody>
          <a:bodyPr/>
          <a:lstStyle/>
          <a:p>
            <a:pPr>
              <a:defRPr/>
            </a:pPr>
            <a:fld id="{8B86BD0F-7C39-4BDB-9421-CB5EE41D0730}" type="slidenum">
              <a:rPr lang="en-GB" altLang="en-US" smtClean="0"/>
              <a:pPr>
                <a:defRPr/>
              </a:pPr>
              <a:t>9</a:t>
            </a:fld>
            <a:endParaRPr lang="en-GB" altLang="en-US"/>
          </a:p>
        </p:txBody>
      </p:sp>
    </p:spTree>
    <p:extLst>
      <p:ext uri="{BB962C8B-B14F-4D97-AF65-F5344CB8AC3E}">
        <p14:creationId xmlns:p14="http://schemas.microsoft.com/office/powerpoint/2010/main" val="77572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C3036F-8143-4BDD-823A-C787CF5E596E}"/>
              </a:ext>
            </a:extLst>
          </p:cNvPr>
          <p:cNvSpPr>
            <a:spLocks noGrp="1"/>
          </p:cNvSpPr>
          <p:nvPr>
            <p:ph type="dt" sz="half" idx="10"/>
          </p:nvPr>
        </p:nvSpPr>
        <p:spPr/>
        <p:txBody>
          <a:bodyPr/>
          <a:lstStyle>
            <a:lvl1pPr>
              <a:defRPr/>
            </a:lvl1pPr>
          </a:lstStyle>
          <a:p>
            <a:pPr>
              <a:defRPr/>
            </a:pPr>
            <a:fld id="{47A9ACC8-8EE4-4035-AB03-9470F20B0A78}" type="datetimeFigureOut">
              <a:rPr lang="en-GB"/>
              <a:pPr>
                <a:defRPr/>
              </a:pPr>
              <a:t>10/09/2021</a:t>
            </a:fld>
            <a:endParaRPr lang="en-GB"/>
          </a:p>
        </p:txBody>
      </p:sp>
      <p:sp>
        <p:nvSpPr>
          <p:cNvPr id="5" name="Footer Placeholder 4">
            <a:extLst>
              <a:ext uri="{FF2B5EF4-FFF2-40B4-BE49-F238E27FC236}">
                <a16:creationId xmlns:a16="http://schemas.microsoft.com/office/drawing/2014/main" id="{7CD0152D-FC76-4476-A680-B6087F88E42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DBF9294-C69A-4C79-8A07-11499FB54025}"/>
              </a:ext>
            </a:extLst>
          </p:cNvPr>
          <p:cNvSpPr>
            <a:spLocks noGrp="1"/>
          </p:cNvSpPr>
          <p:nvPr>
            <p:ph type="sldNum" sz="quarter" idx="12"/>
          </p:nvPr>
        </p:nvSpPr>
        <p:spPr/>
        <p:txBody>
          <a:bodyPr/>
          <a:lstStyle>
            <a:lvl1pPr>
              <a:defRPr/>
            </a:lvl1pPr>
          </a:lstStyle>
          <a:p>
            <a:pPr>
              <a:defRPr/>
            </a:pPr>
            <a:fld id="{C020F3F7-B8F0-48CC-B0BC-6CE1FCAB7785}" type="slidenum">
              <a:rPr lang="en-GB" altLang="en-US"/>
              <a:pPr>
                <a:defRPr/>
              </a:pPr>
              <a:t>‹#›</a:t>
            </a:fld>
            <a:endParaRPr lang="en-GB" altLang="en-US"/>
          </a:p>
        </p:txBody>
      </p:sp>
    </p:spTree>
    <p:extLst>
      <p:ext uri="{BB962C8B-B14F-4D97-AF65-F5344CB8AC3E}">
        <p14:creationId xmlns:p14="http://schemas.microsoft.com/office/powerpoint/2010/main" val="1165945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D3B762-92AB-42DE-A97C-AAFFF3841F94}"/>
              </a:ext>
            </a:extLst>
          </p:cNvPr>
          <p:cNvSpPr>
            <a:spLocks noGrp="1"/>
          </p:cNvSpPr>
          <p:nvPr>
            <p:ph type="dt" sz="half" idx="10"/>
          </p:nvPr>
        </p:nvSpPr>
        <p:spPr/>
        <p:txBody>
          <a:bodyPr/>
          <a:lstStyle>
            <a:lvl1pPr>
              <a:defRPr/>
            </a:lvl1pPr>
          </a:lstStyle>
          <a:p>
            <a:pPr>
              <a:defRPr/>
            </a:pPr>
            <a:fld id="{5B441C96-6C52-4A11-9A34-5A9C78650AEB}" type="datetimeFigureOut">
              <a:rPr lang="en-GB"/>
              <a:pPr>
                <a:defRPr/>
              </a:pPr>
              <a:t>10/09/2021</a:t>
            </a:fld>
            <a:endParaRPr lang="en-GB"/>
          </a:p>
        </p:txBody>
      </p:sp>
      <p:sp>
        <p:nvSpPr>
          <p:cNvPr id="5" name="Footer Placeholder 4">
            <a:extLst>
              <a:ext uri="{FF2B5EF4-FFF2-40B4-BE49-F238E27FC236}">
                <a16:creationId xmlns:a16="http://schemas.microsoft.com/office/drawing/2014/main" id="{9CB25B5D-66C2-4D74-B55F-47C2C7D77A6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F7643EF-2869-4032-9D26-BA332A7310F5}"/>
              </a:ext>
            </a:extLst>
          </p:cNvPr>
          <p:cNvSpPr>
            <a:spLocks noGrp="1"/>
          </p:cNvSpPr>
          <p:nvPr>
            <p:ph type="sldNum" sz="quarter" idx="12"/>
          </p:nvPr>
        </p:nvSpPr>
        <p:spPr/>
        <p:txBody>
          <a:bodyPr/>
          <a:lstStyle>
            <a:lvl1pPr>
              <a:defRPr/>
            </a:lvl1pPr>
          </a:lstStyle>
          <a:p>
            <a:pPr>
              <a:defRPr/>
            </a:pPr>
            <a:fld id="{2210BB09-7EC4-4098-8EE4-194C25421082}" type="slidenum">
              <a:rPr lang="en-GB" altLang="en-US"/>
              <a:pPr>
                <a:defRPr/>
              </a:pPr>
              <a:t>‹#›</a:t>
            </a:fld>
            <a:endParaRPr lang="en-GB" altLang="en-US"/>
          </a:p>
        </p:txBody>
      </p:sp>
    </p:spTree>
    <p:extLst>
      <p:ext uri="{BB962C8B-B14F-4D97-AF65-F5344CB8AC3E}">
        <p14:creationId xmlns:p14="http://schemas.microsoft.com/office/powerpoint/2010/main" val="324734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95EDD1-CF1B-4F2A-AC17-B7A159F967BB}"/>
              </a:ext>
            </a:extLst>
          </p:cNvPr>
          <p:cNvSpPr>
            <a:spLocks noGrp="1"/>
          </p:cNvSpPr>
          <p:nvPr>
            <p:ph type="dt" sz="half" idx="10"/>
          </p:nvPr>
        </p:nvSpPr>
        <p:spPr/>
        <p:txBody>
          <a:bodyPr/>
          <a:lstStyle>
            <a:lvl1pPr>
              <a:defRPr/>
            </a:lvl1pPr>
          </a:lstStyle>
          <a:p>
            <a:pPr>
              <a:defRPr/>
            </a:pPr>
            <a:fld id="{4B63B868-A74E-4583-92D2-1073DA66B5C3}" type="datetimeFigureOut">
              <a:rPr lang="en-GB"/>
              <a:pPr>
                <a:defRPr/>
              </a:pPr>
              <a:t>10/09/2021</a:t>
            </a:fld>
            <a:endParaRPr lang="en-GB"/>
          </a:p>
        </p:txBody>
      </p:sp>
      <p:sp>
        <p:nvSpPr>
          <p:cNvPr id="5" name="Footer Placeholder 4">
            <a:extLst>
              <a:ext uri="{FF2B5EF4-FFF2-40B4-BE49-F238E27FC236}">
                <a16:creationId xmlns:a16="http://schemas.microsoft.com/office/drawing/2014/main" id="{AA7640CA-3B19-48FA-B891-359592C1ECF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16C5505-1AD6-4AF7-9E71-58F665B5D095}"/>
              </a:ext>
            </a:extLst>
          </p:cNvPr>
          <p:cNvSpPr>
            <a:spLocks noGrp="1"/>
          </p:cNvSpPr>
          <p:nvPr>
            <p:ph type="sldNum" sz="quarter" idx="12"/>
          </p:nvPr>
        </p:nvSpPr>
        <p:spPr/>
        <p:txBody>
          <a:bodyPr/>
          <a:lstStyle>
            <a:lvl1pPr>
              <a:defRPr/>
            </a:lvl1pPr>
          </a:lstStyle>
          <a:p>
            <a:pPr>
              <a:defRPr/>
            </a:pPr>
            <a:fld id="{DA29FC49-FEAE-4035-B902-125879A56695}" type="slidenum">
              <a:rPr lang="en-GB" altLang="en-US"/>
              <a:pPr>
                <a:defRPr/>
              </a:pPr>
              <a:t>‹#›</a:t>
            </a:fld>
            <a:endParaRPr lang="en-GB" altLang="en-US"/>
          </a:p>
        </p:txBody>
      </p:sp>
    </p:spTree>
    <p:extLst>
      <p:ext uri="{BB962C8B-B14F-4D97-AF65-F5344CB8AC3E}">
        <p14:creationId xmlns:p14="http://schemas.microsoft.com/office/powerpoint/2010/main" val="1295881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01A502-BF63-437E-A4C9-2AA79C2EA4FB}"/>
              </a:ext>
            </a:extLst>
          </p:cNvPr>
          <p:cNvSpPr>
            <a:spLocks noGrp="1"/>
          </p:cNvSpPr>
          <p:nvPr>
            <p:ph type="dt" sz="half" idx="10"/>
          </p:nvPr>
        </p:nvSpPr>
        <p:spPr/>
        <p:txBody>
          <a:bodyPr/>
          <a:lstStyle>
            <a:lvl1pPr>
              <a:defRPr/>
            </a:lvl1pPr>
          </a:lstStyle>
          <a:p>
            <a:pPr>
              <a:defRPr/>
            </a:pPr>
            <a:fld id="{6ECBFB44-E51E-447C-B576-18EEBFC715AD}" type="datetimeFigureOut">
              <a:rPr lang="en-GB"/>
              <a:pPr>
                <a:defRPr/>
              </a:pPr>
              <a:t>10/09/2021</a:t>
            </a:fld>
            <a:endParaRPr lang="en-GB"/>
          </a:p>
        </p:txBody>
      </p:sp>
      <p:sp>
        <p:nvSpPr>
          <p:cNvPr id="5" name="Footer Placeholder 4">
            <a:extLst>
              <a:ext uri="{FF2B5EF4-FFF2-40B4-BE49-F238E27FC236}">
                <a16:creationId xmlns:a16="http://schemas.microsoft.com/office/drawing/2014/main" id="{17517B34-D50B-40A9-AB59-2C76BEDE686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431A60D-4B54-47F2-9AA0-DDE988185C3E}"/>
              </a:ext>
            </a:extLst>
          </p:cNvPr>
          <p:cNvSpPr>
            <a:spLocks noGrp="1"/>
          </p:cNvSpPr>
          <p:nvPr>
            <p:ph type="sldNum" sz="quarter" idx="12"/>
          </p:nvPr>
        </p:nvSpPr>
        <p:spPr/>
        <p:txBody>
          <a:bodyPr/>
          <a:lstStyle>
            <a:lvl1pPr>
              <a:defRPr/>
            </a:lvl1pPr>
          </a:lstStyle>
          <a:p>
            <a:pPr>
              <a:defRPr/>
            </a:pPr>
            <a:fld id="{59C01EBB-AD41-46B6-AC30-8BD13346ED62}" type="slidenum">
              <a:rPr lang="en-GB" altLang="en-US"/>
              <a:pPr>
                <a:defRPr/>
              </a:pPr>
              <a:t>‹#›</a:t>
            </a:fld>
            <a:endParaRPr lang="en-GB" altLang="en-US"/>
          </a:p>
        </p:txBody>
      </p:sp>
    </p:spTree>
    <p:extLst>
      <p:ext uri="{BB962C8B-B14F-4D97-AF65-F5344CB8AC3E}">
        <p14:creationId xmlns:p14="http://schemas.microsoft.com/office/powerpoint/2010/main" val="415783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DE3E82-3099-419F-BD32-F0DF498FD724}"/>
              </a:ext>
            </a:extLst>
          </p:cNvPr>
          <p:cNvSpPr>
            <a:spLocks noGrp="1"/>
          </p:cNvSpPr>
          <p:nvPr>
            <p:ph type="dt" sz="half" idx="10"/>
          </p:nvPr>
        </p:nvSpPr>
        <p:spPr/>
        <p:txBody>
          <a:bodyPr/>
          <a:lstStyle>
            <a:lvl1pPr>
              <a:defRPr/>
            </a:lvl1pPr>
          </a:lstStyle>
          <a:p>
            <a:pPr>
              <a:defRPr/>
            </a:pPr>
            <a:fld id="{C103343B-F5F2-469F-8F70-4A135396D1D6}" type="datetimeFigureOut">
              <a:rPr lang="en-GB"/>
              <a:pPr>
                <a:defRPr/>
              </a:pPr>
              <a:t>10/09/2021</a:t>
            </a:fld>
            <a:endParaRPr lang="en-GB"/>
          </a:p>
        </p:txBody>
      </p:sp>
      <p:sp>
        <p:nvSpPr>
          <p:cNvPr id="5" name="Footer Placeholder 4">
            <a:extLst>
              <a:ext uri="{FF2B5EF4-FFF2-40B4-BE49-F238E27FC236}">
                <a16:creationId xmlns:a16="http://schemas.microsoft.com/office/drawing/2014/main" id="{2C0FBF28-2485-47D4-BF06-9DB316B69CF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7E43CF5-EB84-4227-B361-4F86C11E1828}"/>
              </a:ext>
            </a:extLst>
          </p:cNvPr>
          <p:cNvSpPr>
            <a:spLocks noGrp="1"/>
          </p:cNvSpPr>
          <p:nvPr>
            <p:ph type="sldNum" sz="quarter" idx="12"/>
          </p:nvPr>
        </p:nvSpPr>
        <p:spPr/>
        <p:txBody>
          <a:bodyPr/>
          <a:lstStyle>
            <a:lvl1pPr>
              <a:defRPr/>
            </a:lvl1pPr>
          </a:lstStyle>
          <a:p>
            <a:pPr>
              <a:defRPr/>
            </a:pPr>
            <a:fld id="{C9DA9D65-7BF7-4115-AE28-EF2B487729E8}" type="slidenum">
              <a:rPr lang="en-GB" altLang="en-US"/>
              <a:pPr>
                <a:defRPr/>
              </a:pPr>
              <a:t>‹#›</a:t>
            </a:fld>
            <a:endParaRPr lang="en-GB" altLang="en-US"/>
          </a:p>
        </p:txBody>
      </p:sp>
    </p:spTree>
    <p:extLst>
      <p:ext uri="{BB962C8B-B14F-4D97-AF65-F5344CB8AC3E}">
        <p14:creationId xmlns:p14="http://schemas.microsoft.com/office/powerpoint/2010/main" val="205846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65FC14D2-C156-4F87-9756-FB3FD6425837}"/>
              </a:ext>
            </a:extLst>
          </p:cNvPr>
          <p:cNvSpPr>
            <a:spLocks noGrp="1"/>
          </p:cNvSpPr>
          <p:nvPr>
            <p:ph type="dt" sz="half" idx="10"/>
          </p:nvPr>
        </p:nvSpPr>
        <p:spPr/>
        <p:txBody>
          <a:bodyPr/>
          <a:lstStyle>
            <a:lvl1pPr>
              <a:defRPr/>
            </a:lvl1pPr>
          </a:lstStyle>
          <a:p>
            <a:pPr>
              <a:defRPr/>
            </a:pPr>
            <a:fld id="{33EE9E1F-7A8B-4B59-B37F-C6DB54822D44}" type="datetimeFigureOut">
              <a:rPr lang="en-GB"/>
              <a:pPr>
                <a:defRPr/>
              </a:pPr>
              <a:t>10/09/2021</a:t>
            </a:fld>
            <a:endParaRPr lang="en-GB"/>
          </a:p>
        </p:txBody>
      </p:sp>
      <p:sp>
        <p:nvSpPr>
          <p:cNvPr id="6" name="Footer Placeholder 4">
            <a:extLst>
              <a:ext uri="{FF2B5EF4-FFF2-40B4-BE49-F238E27FC236}">
                <a16:creationId xmlns:a16="http://schemas.microsoft.com/office/drawing/2014/main" id="{B5CE6805-1FB2-4569-AFB5-3FE5A80A4DD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3D53CA3-8E8F-463C-B7B6-B82630A92B8A}"/>
              </a:ext>
            </a:extLst>
          </p:cNvPr>
          <p:cNvSpPr>
            <a:spLocks noGrp="1"/>
          </p:cNvSpPr>
          <p:nvPr>
            <p:ph type="sldNum" sz="quarter" idx="12"/>
          </p:nvPr>
        </p:nvSpPr>
        <p:spPr/>
        <p:txBody>
          <a:bodyPr/>
          <a:lstStyle>
            <a:lvl1pPr>
              <a:defRPr/>
            </a:lvl1pPr>
          </a:lstStyle>
          <a:p>
            <a:pPr>
              <a:defRPr/>
            </a:pPr>
            <a:fld id="{0BA09850-41AC-4522-B02F-87B763BDA071}" type="slidenum">
              <a:rPr lang="en-GB" altLang="en-US"/>
              <a:pPr>
                <a:defRPr/>
              </a:pPr>
              <a:t>‹#›</a:t>
            </a:fld>
            <a:endParaRPr lang="en-GB" altLang="en-US"/>
          </a:p>
        </p:txBody>
      </p:sp>
    </p:spTree>
    <p:extLst>
      <p:ext uri="{BB962C8B-B14F-4D97-AF65-F5344CB8AC3E}">
        <p14:creationId xmlns:p14="http://schemas.microsoft.com/office/powerpoint/2010/main" val="116784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54514D0F-827D-4117-A3AE-EABBDB7E3772}"/>
              </a:ext>
            </a:extLst>
          </p:cNvPr>
          <p:cNvSpPr>
            <a:spLocks noGrp="1"/>
          </p:cNvSpPr>
          <p:nvPr>
            <p:ph type="dt" sz="half" idx="10"/>
          </p:nvPr>
        </p:nvSpPr>
        <p:spPr/>
        <p:txBody>
          <a:bodyPr/>
          <a:lstStyle>
            <a:lvl1pPr>
              <a:defRPr/>
            </a:lvl1pPr>
          </a:lstStyle>
          <a:p>
            <a:pPr>
              <a:defRPr/>
            </a:pPr>
            <a:fld id="{E181BBDA-A1BE-4DF3-B196-0A4CC54A8E1F}" type="datetimeFigureOut">
              <a:rPr lang="en-GB"/>
              <a:pPr>
                <a:defRPr/>
              </a:pPr>
              <a:t>10/09/2021</a:t>
            </a:fld>
            <a:endParaRPr lang="en-GB"/>
          </a:p>
        </p:txBody>
      </p:sp>
      <p:sp>
        <p:nvSpPr>
          <p:cNvPr id="8" name="Footer Placeholder 4">
            <a:extLst>
              <a:ext uri="{FF2B5EF4-FFF2-40B4-BE49-F238E27FC236}">
                <a16:creationId xmlns:a16="http://schemas.microsoft.com/office/drawing/2014/main" id="{4E950047-3EBF-4763-882C-35CED2169261}"/>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5852180-BD35-44B6-A8B1-F6176E8A0DCB}"/>
              </a:ext>
            </a:extLst>
          </p:cNvPr>
          <p:cNvSpPr>
            <a:spLocks noGrp="1"/>
          </p:cNvSpPr>
          <p:nvPr>
            <p:ph type="sldNum" sz="quarter" idx="12"/>
          </p:nvPr>
        </p:nvSpPr>
        <p:spPr/>
        <p:txBody>
          <a:bodyPr/>
          <a:lstStyle>
            <a:lvl1pPr>
              <a:defRPr/>
            </a:lvl1pPr>
          </a:lstStyle>
          <a:p>
            <a:pPr>
              <a:defRPr/>
            </a:pPr>
            <a:fld id="{00A9C8EE-D22B-48DB-A35B-672B631F14D7}" type="slidenum">
              <a:rPr lang="en-GB" altLang="en-US"/>
              <a:pPr>
                <a:defRPr/>
              </a:pPr>
              <a:t>‹#›</a:t>
            </a:fld>
            <a:endParaRPr lang="en-GB" altLang="en-US"/>
          </a:p>
        </p:txBody>
      </p:sp>
    </p:spTree>
    <p:extLst>
      <p:ext uri="{BB962C8B-B14F-4D97-AF65-F5344CB8AC3E}">
        <p14:creationId xmlns:p14="http://schemas.microsoft.com/office/powerpoint/2010/main" val="9306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018ECA6-2BE1-46E6-A767-E19A429CB5C2}"/>
              </a:ext>
            </a:extLst>
          </p:cNvPr>
          <p:cNvSpPr>
            <a:spLocks noGrp="1"/>
          </p:cNvSpPr>
          <p:nvPr>
            <p:ph type="dt" sz="half" idx="10"/>
          </p:nvPr>
        </p:nvSpPr>
        <p:spPr/>
        <p:txBody>
          <a:bodyPr/>
          <a:lstStyle>
            <a:lvl1pPr>
              <a:defRPr/>
            </a:lvl1pPr>
          </a:lstStyle>
          <a:p>
            <a:pPr>
              <a:defRPr/>
            </a:pPr>
            <a:fld id="{BAB0D33A-4684-48D9-AC8E-444BF7444068}" type="datetimeFigureOut">
              <a:rPr lang="en-GB"/>
              <a:pPr>
                <a:defRPr/>
              </a:pPr>
              <a:t>10/09/2021</a:t>
            </a:fld>
            <a:endParaRPr lang="en-GB"/>
          </a:p>
        </p:txBody>
      </p:sp>
      <p:sp>
        <p:nvSpPr>
          <p:cNvPr id="4" name="Footer Placeholder 4">
            <a:extLst>
              <a:ext uri="{FF2B5EF4-FFF2-40B4-BE49-F238E27FC236}">
                <a16:creationId xmlns:a16="http://schemas.microsoft.com/office/drawing/2014/main" id="{BC05B4BC-131A-41ED-90E1-EFF11528BA5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64AB516-2EC5-41C9-B963-5FBFE4FDEAC8}"/>
              </a:ext>
            </a:extLst>
          </p:cNvPr>
          <p:cNvSpPr>
            <a:spLocks noGrp="1"/>
          </p:cNvSpPr>
          <p:nvPr>
            <p:ph type="sldNum" sz="quarter" idx="12"/>
          </p:nvPr>
        </p:nvSpPr>
        <p:spPr/>
        <p:txBody>
          <a:bodyPr/>
          <a:lstStyle>
            <a:lvl1pPr>
              <a:defRPr/>
            </a:lvl1pPr>
          </a:lstStyle>
          <a:p>
            <a:pPr>
              <a:defRPr/>
            </a:pPr>
            <a:fld id="{1729BC0F-252A-45A2-A087-7475EA4261C5}" type="slidenum">
              <a:rPr lang="en-GB" altLang="en-US"/>
              <a:pPr>
                <a:defRPr/>
              </a:pPr>
              <a:t>‹#›</a:t>
            </a:fld>
            <a:endParaRPr lang="en-GB" altLang="en-US"/>
          </a:p>
        </p:txBody>
      </p:sp>
    </p:spTree>
    <p:extLst>
      <p:ext uri="{BB962C8B-B14F-4D97-AF65-F5344CB8AC3E}">
        <p14:creationId xmlns:p14="http://schemas.microsoft.com/office/powerpoint/2010/main" val="229630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A38F341-4C78-4192-8CC6-87A1297BB19F}"/>
              </a:ext>
            </a:extLst>
          </p:cNvPr>
          <p:cNvSpPr>
            <a:spLocks noGrp="1"/>
          </p:cNvSpPr>
          <p:nvPr>
            <p:ph type="dt" sz="half" idx="10"/>
          </p:nvPr>
        </p:nvSpPr>
        <p:spPr/>
        <p:txBody>
          <a:bodyPr/>
          <a:lstStyle>
            <a:lvl1pPr>
              <a:defRPr/>
            </a:lvl1pPr>
          </a:lstStyle>
          <a:p>
            <a:pPr>
              <a:defRPr/>
            </a:pPr>
            <a:fld id="{F78DD2F6-9A94-497A-B347-50CC8CF85D2A}" type="datetimeFigureOut">
              <a:rPr lang="en-GB"/>
              <a:pPr>
                <a:defRPr/>
              </a:pPr>
              <a:t>10/09/2021</a:t>
            </a:fld>
            <a:endParaRPr lang="en-GB"/>
          </a:p>
        </p:txBody>
      </p:sp>
      <p:sp>
        <p:nvSpPr>
          <p:cNvPr id="3" name="Footer Placeholder 4">
            <a:extLst>
              <a:ext uri="{FF2B5EF4-FFF2-40B4-BE49-F238E27FC236}">
                <a16:creationId xmlns:a16="http://schemas.microsoft.com/office/drawing/2014/main" id="{FDEF1902-C3E0-4FA1-810A-72CF11BF7E2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7096C395-BC0D-4F55-B5D8-3AE5777DD4CF}"/>
              </a:ext>
            </a:extLst>
          </p:cNvPr>
          <p:cNvSpPr>
            <a:spLocks noGrp="1"/>
          </p:cNvSpPr>
          <p:nvPr>
            <p:ph type="sldNum" sz="quarter" idx="12"/>
          </p:nvPr>
        </p:nvSpPr>
        <p:spPr/>
        <p:txBody>
          <a:bodyPr/>
          <a:lstStyle>
            <a:lvl1pPr>
              <a:defRPr/>
            </a:lvl1pPr>
          </a:lstStyle>
          <a:p>
            <a:pPr>
              <a:defRPr/>
            </a:pPr>
            <a:fld id="{76FAA84A-1989-4EF1-B2ED-3573A229B958}" type="slidenum">
              <a:rPr lang="en-GB" altLang="en-US"/>
              <a:pPr>
                <a:defRPr/>
              </a:pPr>
              <a:t>‹#›</a:t>
            </a:fld>
            <a:endParaRPr lang="en-GB" altLang="en-US"/>
          </a:p>
        </p:txBody>
      </p:sp>
    </p:spTree>
    <p:extLst>
      <p:ext uri="{BB962C8B-B14F-4D97-AF65-F5344CB8AC3E}">
        <p14:creationId xmlns:p14="http://schemas.microsoft.com/office/powerpoint/2010/main" val="139599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6091BAB-C19F-4D1E-8722-055CE8EE3D39}"/>
              </a:ext>
            </a:extLst>
          </p:cNvPr>
          <p:cNvSpPr>
            <a:spLocks noGrp="1"/>
          </p:cNvSpPr>
          <p:nvPr>
            <p:ph type="dt" sz="half" idx="10"/>
          </p:nvPr>
        </p:nvSpPr>
        <p:spPr/>
        <p:txBody>
          <a:bodyPr/>
          <a:lstStyle>
            <a:lvl1pPr>
              <a:defRPr/>
            </a:lvl1pPr>
          </a:lstStyle>
          <a:p>
            <a:pPr>
              <a:defRPr/>
            </a:pPr>
            <a:fld id="{0D7E88CB-828C-4F2D-A2A0-F9F6B7404679}" type="datetimeFigureOut">
              <a:rPr lang="en-GB"/>
              <a:pPr>
                <a:defRPr/>
              </a:pPr>
              <a:t>10/09/2021</a:t>
            </a:fld>
            <a:endParaRPr lang="en-GB"/>
          </a:p>
        </p:txBody>
      </p:sp>
      <p:sp>
        <p:nvSpPr>
          <p:cNvPr id="6" name="Footer Placeholder 4">
            <a:extLst>
              <a:ext uri="{FF2B5EF4-FFF2-40B4-BE49-F238E27FC236}">
                <a16:creationId xmlns:a16="http://schemas.microsoft.com/office/drawing/2014/main" id="{87724684-E84E-40E4-9272-BB02731EC4E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C5F13F3-1BBD-4E91-BD51-8F2C7262FA09}"/>
              </a:ext>
            </a:extLst>
          </p:cNvPr>
          <p:cNvSpPr>
            <a:spLocks noGrp="1"/>
          </p:cNvSpPr>
          <p:nvPr>
            <p:ph type="sldNum" sz="quarter" idx="12"/>
          </p:nvPr>
        </p:nvSpPr>
        <p:spPr/>
        <p:txBody>
          <a:bodyPr/>
          <a:lstStyle>
            <a:lvl1pPr>
              <a:defRPr/>
            </a:lvl1pPr>
          </a:lstStyle>
          <a:p>
            <a:pPr>
              <a:defRPr/>
            </a:pPr>
            <a:fld id="{B49D69C9-9B9D-4407-B4E2-C444170C6F63}" type="slidenum">
              <a:rPr lang="en-GB" altLang="en-US"/>
              <a:pPr>
                <a:defRPr/>
              </a:pPr>
              <a:t>‹#›</a:t>
            </a:fld>
            <a:endParaRPr lang="en-GB" altLang="en-US"/>
          </a:p>
        </p:txBody>
      </p:sp>
    </p:spTree>
    <p:extLst>
      <p:ext uri="{BB962C8B-B14F-4D97-AF65-F5344CB8AC3E}">
        <p14:creationId xmlns:p14="http://schemas.microsoft.com/office/powerpoint/2010/main" val="1269405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062ED62-A991-4236-9717-C7895A64C32E}"/>
              </a:ext>
            </a:extLst>
          </p:cNvPr>
          <p:cNvSpPr>
            <a:spLocks noGrp="1"/>
          </p:cNvSpPr>
          <p:nvPr>
            <p:ph type="dt" sz="half" idx="10"/>
          </p:nvPr>
        </p:nvSpPr>
        <p:spPr/>
        <p:txBody>
          <a:bodyPr/>
          <a:lstStyle>
            <a:lvl1pPr>
              <a:defRPr/>
            </a:lvl1pPr>
          </a:lstStyle>
          <a:p>
            <a:pPr>
              <a:defRPr/>
            </a:pPr>
            <a:fld id="{542F4F33-5F38-49D7-8AAD-23810492798E}" type="datetimeFigureOut">
              <a:rPr lang="en-GB"/>
              <a:pPr>
                <a:defRPr/>
              </a:pPr>
              <a:t>10/09/2021</a:t>
            </a:fld>
            <a:endParaRPr lang="en-GB"/>
          </a:p>
        </p:txBody>
      </p:sp>
      <p:sp>
        <p:nvSpPr>
          <p:cNvPr id="6" name="Footer Placeholder 4">
            <a:extLst>
              <a:ext uri="{FF2B5EF4-FFF2-40B4-BE49-F238E27FC236}">
                <a16:creationId xmlns:a16="http://schemas.microsoft.com/office/drawing/2014/main" id="{45B0B341-8C7F-4B68-9FE6-97969C22770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8CC8634-6AFA-487E-9B91-14FE5D4C4E80}"/>
              </a:ext>
            </a:extLst>
          </p:cNvPr>
          <p:cNvSpPr>
            <a:spLocks noGrp="1"/>
          </p:cNvSpPr>
          <p:nvPr>
            <p:ph type="sldNum" sz="quarter" idx="12"/>
          </p:nvPr>
        </p:nvSpPr>
        <p:spPr/>
        <p:txBody>
          <a:bodyPr/>
          <a:lstStyle>
            <a:lvl1pPr>
              <a:defRPr/>
            </a:lvl1pPr>
          </a:lstStyle>
          <a:p>
            <a:pPr>
              <a:defRPr/>
            </a:pPr>
            <a:fld id="{B088A764-793D-4CC0-B175-E7A87A05B04B}" type="slidenum">
              <a:rPr lang="en-GB" altLang="en-US"/>
              <a:pPr>
                <a:defRPr/>
              </a:pPr>
              <a:t>‹#›</a:t>
            </a:fld>
            <a:endParaRPr lang="en-GB" altLang="en-US"/>
          </a:p>
        </p:txBody>
      </p:sp>
    </p:spTree>
    <p:extLst>
      <p:ext uri="{BB962C8B-B14F-4D97-AF65-F5344CB8AC3E}">
        <p14:creationId xmlns:p14="http://schemas.microsoft.com/office/powerpoint/2010/main" val="3854659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9BF9A40-1139-4406-A667-90E115D7CB2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BD5EB9A-3559-40DE-868D-09C5677E5B7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775C993D-1FA2-4CA3-B8E5-DBA98E85126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316BE0-A7C7-4C14-AF99-262FE6AB9DEF}" type="datetimeFigureOut">
              <a:rPr lang="en-GB"/>
              <a:pPr>
                <a:defRPr/>
              </a:pPr>
              <a:t>10/09/2021</a:t>
            </a:fld>
            <a:endParaRPr lang="en-GB"/>
          </a:p>
        </p:txBody>
      </p:sp>
      <p:sp>
        <p:nvSpPr>
          <p:cNvPr id="5" name="Footer Placeholder 4">
            <a:extLst>
              <a:ext uri="{FF2B5EF4-FFF2-40B4-BE49-F238E27FC236}">
                <a16:creationId xmlns:a16="http://schemas.microsoft.com/office/drawing/2014/main" id="{E7F55A7F-1BD8-4443-933C-0CD6D5EF961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05DB9BED-0D51-464D-8741-1DA4968988A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F504CB79-C15C-49B6-BE78-0F36CDF8CB5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ccc.org.uk/publication/sixth-carbon-budg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sipri.org/media/press-release/2021/world-military-spending-rises-almost-2-trillion-2020" TargetMode="External"/><Relationship Id="rId4" Type="http://schemas.openxmlformats.org/officeDocument/2006/relationships/hyperlink" Target="https://www.sgr.org.uk/publications/environmental-impacts-uk-military-secto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CFA2BB0-9E8D-4700-8DD0-9D17DF3E291C}"/>
              </a:ext>
            </a:extLst>
          </p:cNvPr>
          <p:cNvSpPr>
            <a:spLocks noGrp="1"/>
          </p:cNvSpPr>
          <p:nvPr>
            <p:ph type="ctrTitle"/>
          </p:nvPr>
        </p:nvSpPr>
        <p:spPr>
          <a:xfrm>
            <a:off x="468313" y="1341438"/>
            <a:ext cx="8207375" cy="1771650"/>
          </a:xfrm>
        </p:spPr>
        <p:txBody>
          <a:bodyPr/>
          <a:lstStyle/>
          <a:p>
            <a:pPr eaLnBrk="1" hangingPunct="1"/>
            <a:r>
              <a:rPr lang="en-GB" dirty="0">
                <a:solidFill>
                  <a:srgbClr val="00B050"/>
                </a:solidFill>
              </a:rPr>
              <a:t>Nuclear Weapons, military &amp; climate overheating</a:t>
            </a:r>
            <a:endParaRPr lang="en-GB" altLang="en-US" b="1" dirty="0">
              <a:solidFill>
                <a:srgbClr val="00B050"/>
              </a:solidFill>
            </a:endParaRPr>
          </a:p>
        </p:txBody>
      </p:sp>
      <p:sp>
        <p:nvSpPr>
          <p:cNvPr id="3075" name="Subtitle 2">
            <a:extLst>
              <a:ext uri="{FF2B5EF4-FFF2-40B4-BE49-F238E27FC236}">
                <a16:creationId xmlns:a16="http://schemas.microsoft.com/office/drawing/2014/main" id="{E04C97D1-53E6-4DBA-AC2E-36655D84233F}"/>
              </a:ext>
            </a:extLst>
          </p:cNvPr>
          <p:cNvSpPr>
            <a:spLocks noGrp="1"/>
          </p:cNvSpPr>
          <p:nvPr>
            <p:ph type="subTitle" idx="1"/>
          </p:nvPr>
        </p:nvSpPr>
        <p:spPr>
          <a:xfrm>
            <a:off x="1357313" y="3643313"/>
            <a:ext cx="6400800" cy="614362"/>
          </a:xfrm>
        </p:spPr>
        <p:txBody>
          <a:bodyPr/>
          <a:lstStyle/>
          <a:p>
            <a:pPr eaLnBrk="1" hangingPunct="1"/>
            <a:r>
              <a:rPr lang="en-GB" altLang="en-US" dirty="0">
                <a:solidFill>
                  <a:schemeClr val="tx1"/>
                </a:solidFill>
              </a:rPr>
              <a:t>Dr Philip Webber, Chair</a:t>
            </a:r>
          </a:p>
        </p:txBody>
      </p:sp>
      <p:sp>
        <p:nvSpPr>
          <p:cNvPr id="5" name="Text Box 4">
            <a:extLst>
              <a:ext uri="{FF2B5EF4-FFF2-40B4-BE49-F238E27FC236}">
                <a16:creationId xmlns:a16="http://schemas.microsoft.com/office/drawing/2014/main" id="{966518EB-75C4-49F9-8CFF-BA69149ED70B}"/>
              </a:ext>
            </a:extLst>
          </p:cNvPr>
          <p:cNvSpPr txBox="1">
            <a:spLocks noChangeArrowheads="1"/>
          </p:cNvSpPr>
          <p:nvPr/>
        </p:nvSpPr>
        <p:spPr bwMode="auto">
          <a:xfrm>
            <a:off x="2843213" y="5876925"/>
            <a:ext cx="3268662" cy="4572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GB" sz="2400" b="1" dirty="0">
                <a:latin typeface="+mj-lt"/>
                <a:cs typeface="+mn-cs"/>
              </a:rPr>
              <a:t>http://www.sgr.org.uk/</a:t>
            </a:r>
          </a:p>
        </p:txBody>
      </p:sp>
      <p:pic>
        <p:nvPicPr>
          <p:cNvPr id="6" name="Picture 5">
            <a:extLst>
              <a:ext uri="{FF2B5EF4-FFF2-40B4-BE49-F238E27FC236}">
                <a16:creationId xmlns:a16="http://schemas.microsoft.com/office/drawing/2014/main" id="{41EF25E2-B4A5-4C68-8B97-96622E72C5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2747" y="4365104"/>
            <a:ext cx="4075927" cy="129614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9F8A2D-C15D-476B-BFF1-A90342A0403F}"/>
              </a:ext>
            </a:extLst>
          </p:cNvPr>
          <p:cNvSpPr txBox="1"/>
          <p:nvPr/>
        </p:nvSpPr>
        <p:spPr>
          <a:xfrm>
            <a:off x="1763688" y="1536174"/>
            <a:ext cx="5760640" cy="4524315"/>
          </a:xfrm>
          <a:prstGeom prst="rect">
            <a:avLst/>
          </a:prstGeom>
          <a:noFill/>
        </p:spPr>
        <p:txBody>
          <a:bodyPr wrap="square">
            <a:spAutoFit/>
          </a:bodyPr>
          <a:lstStyle/>
          <a:p>
            <a:pPr marL="342900" indent="-342900">
              <a:buFont typeface="Wingdings" panose="05000000000000000000" pitchFamily="2" charset="2"/>
              <a:buChar char="q"/>
            </a:pPr>
            <a:r>
              <a:rPr lang="en-GB" sz="2400" dirty="0"/>
              <a:t>In 2020 t</a:t>
            </a:r>
            <a:r>
              <a:rPr lang="en-GB" sz="2400" dirty="0">
                <a:effectLst/>
                <a:latin typeface="Arial" panose="020B0604020202020204" pitchFamily="34" charset="0"/>
              </a:rPr>
              <a:t>he nine nuclear-armed countries spent $72.6 billion on 13,000+ nuclear </a:t>
            </a:r>
            <a:br>
              <a:rPr lang="en-GB" sz="2400" dirty="0"/>
            </a:br>
            <a:r>
              <a:rPr lang="en-GB" sz="2400" dirty="0">
                <a:effectLst/>
                <a:latin typeface="Arial" panose="020B0604020202020204" pitchFamily="34" charset="0"/>
              </a:rPr>
              <a:t>weapons, </a:t>
            </a:r>
          </a:p>
          <a:p>
            <a:pPr marL="342900" indent="-342900">
              <a:buFont typeface="Wingdings" panose="05000000000000000000" pitchFamily="2" charset="2"/>
              <a:buChar char="q"/>
            </a:pPr>
            <a:endParaRPr lang="en-GB" sz="2400" dirty="0">
              <a:effectLst/>
              <a:latin typeface="Arial" panose="020B0604020202020204" pitchFamily="34" charset="0"/>
            </a:endParaRPr>
          </a:p>
          <a:p>
            <a:pPr marL="342900" indent="-342900">
              <a:buFont typeface="Wingdings" panose="05000000000000000000" pitchFamily="2" charset="2"/>
              <a:buChar char="q"/>
            </a:pPr>
            <a:r>
              <a:rPr lang="en-GB" sz="2400" dirty="0">
                <a:effectLst/>
                <a:latin typeface="Arial" panose="020B0604020202020204" pitchFamily="34" charset="0"/>
              </a:rPr>
              <a:t>$137,666 every minute</a:t>
            </a:r>
          </a:p>
          <a:p>
            <a:pPr marL="342900" indent="-342900">
              <a:buFont typeface="Wingdings" panose="05000000000000000000" pitchFamily="2" charset="2"/>
              <a:buChar char="q"/>
            </a:pPr>
            <a:endParaRPr lang="en-GB" sz="2400" dirty="0">
              <a:effectLst/>
              <a:latin typeface="Arial" panose="020B0604020202020204" pitchFamily="34" charset="0"/>
            </a:endParaRPr>
          </a:p>
          <a:p>
            <a:pPr marL="342900" indent="-342900">
              <a:buFont typeface="Wingdings" panose="05000000000000000000" pitchFamily="2" charset="2"/>
              <a:buChar char="q"/>
            </a:pPr>
            <a:r>
              <a:rPr lang="en-GB" sz="2400" dirty="0">
                <a:effectLst/>
                <a:latin typeface="Arial" panose="020B0604020202020204" pitchFamily="34" charset="0"/>
              </a:rPr>
              <a:t>$1.4 billion increase </a:t>
            </a:r>
            <a:r>
              <a:rPr lang="en-GB" sz="2400" dirty="0"/>
              <a:t>over 2019</a:t>
            </a:r>
          </a:p>
          <a:p>
            <a:pPr marL="342900" indent="-342900">
              <a:buFont typeface="Wingdings" panose="05000000000000000000" pitchFamily="2" charset="2"/>
              <a:buChar char="q"/>
            </a:pPr>
            <a:endParaRPr lang="en-GB" sz="2400" dirty="0"/>
          </a:p>
          <a:p>
            <a:pPr marL="342900" indent="-342900">
              <a:buFont typeface="Wingdings" panose="05000000000000000000" pitchFamily="2" charset="2"/>
              <a:buChar char="q"/>
            </a:pPr>
            <a:r>
              <a:rPr lang="en-GB" sz="2400" dirty="0"/>
              <a:t>Source: ICAN report ‘Complicit’ (June 2021): </a:t>
            </a:r>
          </a:p>
          <a:p>
            <a:pPr marL="342900" indent="-342900">
              <a:buFont typeface="Wingdings" panose="05000000000000000000" pitchFamily="2" charset="2"/>
              <a:buChar char="q"/>
            </a:pPr>
            <a:endParaRPr lang="en-GB" sz="2400" dirty="0"/>
          </a:p>
        </p:txBody>
      </p:sp>
      <p:sp>
        <p:nvSpPr>
          <p:cNvPr id="6" name="TextBox 5">
            <a:extLst>
              <a:ext uri="{FF2B5EF4-FFF2-40B4-BE49-F238E27FC236}">
                <a16:creationId xmlns:a16="http://schemas.microsoft.com/office/drawing/2014/main" id="{54442EF3-7A71-42B1-AA16-8D0C741AB004}"/>
              </a:ext>
            </a:extLst>
          </p:cNvPr>
          <p:cNvSpPr txBox="1"/>
          <p:nvPr/>
        </p:nvSpPr>
        <p:spPr>
          <a:xfrm>
            <a:off x="971600" y="548680"/>
            <a:ext cx="7344816" cy="584775"/>
          </a:xfrm>
          <a:prstGeom prst="rect">
            <a:avLst/>
          </a:prstGeom>
          <a:noFill/>
        </p:spPr>
        <p:txBody>
          <a:bodyPr wrap="square" rtlCol="0">
            <a:spAutoFit/>
          </a:bodyPr>
          <a:lstStyle/>
          <a:p>
            <a:r>
              <a:rPr lang="en-GB" sz="3200" dirty="0">
                <a:solidFill>
                  <a:srgbClr val="00B050"/>
                </a:solidFill>
              </a:rPr>
              <a:t>Global nuclear weapon spending 2020</a:t>
            </a:r>
          </a:p>
        </p:txBody>
      </p:sp>
    </p:spTree>
    <p:extLst>
      <p:ext uri="{BB962C8B-B14F-4D97-AF65-F5344CB8AC3E}">
        <p14:creationId xmlns:p14="http://schemas.microsoft.com/office/powerpoint/2010/main" val="350683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9F8A2D-C15D-476B-BFF1-A90342A0403F}"/>
              </a:ext>
            </a:extLst>
          </p:cNvPr>
          <p:cNvSpPr txBox="1"/>
          <p:nvPr/>
        </p:nvSpPr>
        <p:spPr>
          <a:xfrm>
            <a:off x="1340641" y="1415673"/>
            <a:ext cx="6462718" cy="5262979"/>
          </a:xfrm>
          <a:prstGeom prst="rect">
            <a:avLst/>
          </a:prstGeom>
          <a:noFill/>
        </p:spPr>
        <p:txBody>
          <a:bodyPr wrap="square">
            <a:spAutoFit/>
          </a:bodyPr>
          <a:lstStyle/>
          <a:p>
            <a:pPr marL="342900" indent="-342900">
              <a:buFont typeface="Wingdings" panose="05000000000000000000" pitchFamily="2" charset="2"/>
              <a:buChar char="q"/>
            </a:pPr>
            <a:r>
              <a:rPr lang="en-GB" sz="2400" dirty="0"/>
              <a:t>$ 6,200 million / year</a:t>
            </a:r>
            <a:endParaRPr lang="en-GB" sz="2400" dirty="0">
              <a:effectLst/>
              <a:latin typeface="Arial" panose="020B0604020202020204" pitchFamily="34" charset="0"/>
            </a:endParaRPr>
          </a:p>
          <a:p>
            <a:pPr marL="342900" indent="-342900">
              <a:buFont typeface="Wingdings" panose="05000000000000000000" pitchFamily="2" charset="2"/>
              <a:buChar char="q"/>
            </a:pPr>
            <a:endParaRPr lang="en-GB" sz="2400" dirty="0">
              <a:effectLst/>
              <a:latin typeface="Arial" panose="020B0604020202020204" pitchFamily="34" charset="0"/>
            </a:endParaRPr>
          </a:p>
          <a:p>
            <a:pPr marL="342900" indent="-342900">
              <a:buFont typeface="Wingdings" panose="05000000000000000000" pitchFamily="2" charset="2"/>
              <a:buChar char="q"/>
            </a:pPr>
            <a:r>
              <a:rPr lang="en-GB" sz="2400" dirty="0">
                <a:effectLst/>
                <a:latin typeface="Arial" panose="020B0604020202020204" pitchFamily="34" charset="0"/>
              </a:rPr>
              <a:t>225 warheads</a:t>
            </a:r>
          </a:p>
          <a:p>
            <a:pPr marL="342900" indent="-342900">
              <a:buFont typeface="Wingdings" panose="05000000000000000000" pitchFamily="2" charset="2"/>
              <a:buChar char="q"/>
            </a:pPr>
            <a:endParaRPr lang="en-GB" sz="2400" dirty="0">
              <a:effectLst/>
              <a:latin typeface="Arial" panose="020B0604020202020204" pitchFamily="34" charset="0"/>
            </a:endParaRPr>
          </a:p>
          <a:p>
            <a:pPr marL="342900" indent="-342900">
              <a:buFont typeface="Wingdings" panose="05000000000000000000" pitchFamily="2" charset="2"/>
              <a:buChar char="q"/>
            </a:pPr>
            <a:r>
              <a:rPr lang="en-GB" sz="2400" dirty="0">
                <a:effectLst/>
                <a:latin typeface="Arial" panose="020B0604020202020204" pitchFamily="34" charset="0"/>
              </a:rPr>
              <a:t>Submarines, warheads, US missile leasing, reactor programme</a:t>
            </a:r>
          </a:p>
          <a:p>
            <a:pPr marL="342900" indent="-342900">
              <a:buFont typeface="Wingdings" panose="05000000000000000000" pitchFamily="2" charset="2"/>
              <a:buChar char="q"/>
            </a:pPr>
            <a:endParaRPr lang="en-GB" sz="2400" dirty="0"/>
          </a:p>
          <a:p>
            <a:pPr marL="342900" indent="-342900">
              <a:buFont typeface="Wingdings" panose="05000000000000000000" pitchFamily="2" charset="2"/>
              <a:buChar char="q"/>
            </a:pPr>
            <a:r>
              <a:rPr lang="en-GB" sz="2400" dirty="0">
                <a:effectLst/>
                <a:latin typeface="Arial" panose="020B0604020202020204" pitchFamily="34" charset="0"/>
              </a:rPr>
              <a:t>Plan to </a:t>
            </a:r>
            <a:r>
              <a:rPr lang="en-GB" sz="2400" u="sng" dirty="0">
                <a:effectLst/>
                <a:latin typeface="Arial" panose="020B0604020202020204" pitchFamily="34" charset="0"/>
              </a:rPr>
              <a:t>increase</a:t>
            </a:r>
            <a:r>
              <a:rPr lang="en-GB" sz="2400" dirty="0">
                <a:effectLst/>
                <a:latin typeface="Arial" panose="020B0604020202020204" pitchFamily="34" charset="0"/>
              </a:rPr>
              <a:t> warheads to 260 !</a:t>
            </a:r>
          </a:p>
          <a:p>
            <a:pPr marL="342900" indent="-342900">
              <a:buFont typeface="Wingdings" panose="05000000000000000000" pitchFamily="2" charset="2"/>
              <a:buChar char="q"/>
            </a:pPr>
            <a:endParaRPr lang="en-GB" sz="2400" dirty="0"/>
          </a:p>
          <a:p>
            <a:pPr marL="342900" indent="-342900">
              <a:buFont typeface="Wingdings" panose="05000000000000000000" pitchFamily="2" charset="2"/>
              <a:buChar char="q"/>
            </a:pPr>
            <a:r>
              <a:rPr lang="en-GB" sz="2400" dirty="0"/>
              <a:t>New subs etc – $42,000m – construction</a:t>
            </a:r>
          </a:p>
          <a:p>
            <a:pPr marL="342900" indent="-342900">
              <a:buFont typeface="Wingdings" panose="05000000000000000000" pitchFamily="2" charset="2"/>
              <a:buChar char="q"/>
            </a:pPr>
            <a:r>
              <a:rPr lang="en-GB" sz="2400" dirty="0"/>
              <a:t>$270,000m – lifecycle cost</a:t>
            </a:r>
          </a:p>
          <a:p>
            <a:pPr marL="342900" indent="-342900">
              <a:buFont typeface="Wingdings" panose="05000000000000000000" pitchFamily="2" charset="2"/>
              <a:buChar char="q"/>
            </a:pPr>
            <a:endParaRPr lang="en-GB" sz="2400" dirty="0"/>
          </a:p>
          <a:p>
            <a:pPr marL="342900" indent="-342900">
              <a:buFont typeface="Wingdings" panose="05000000000000000000" pitchFamily="2" charset="2"/>
              <a:buChar char="q"/>
            </a:pPr>
            <a:r>
              <a:rPr lang="en-GB" sz="2400" dirty="0"/>
              <a:t>Sources: 2018 National Audit Office, CND, ‘Complicit’</a:t>
            </a:r>
          </a:p>
        </p:txBody>
      </p:sp>
      <p:sp>
        <p:nvSpPr>
          <p:cNvPr id="6" name="TextBox 5">
            <a:extLst>
              <a:ext uri="{FF2B5EF4-FFF2-40B4-BE49-F238E27FC236}">
                <a16:creationId xmlns:a16="http://schemas.microsoft.com/office/drawing/2014/main" id="{54442EF3-7A71-42B1-AA16-8D0C741AB004}"/>
              </a:ext>
            </a:extLst>
          </p:cNvPr>
          <p:cNvSpPr txBox="1"/>
          <p:nvPr/>
        </p:nvSpPr>
        <p:spPr>
          <a:xfrm>
            <a:off x="1943708" y="548680"/>
            <a:ext cx="5256584" cy="584775"/>
          </a:xfrm>
          <a:prstGeom prst="rect">
            <a:avLst/>
          </a:prstGeom>
          <a:noFill/>
        </p:spPr>
        <p:txBody>
          <a:bodyPr wrap="square" rtlCol="0">
            <a:spAutoFit/>
          </a:bodyPr>
          <a:lstStyle/>
          <a:p>
            <a:r>
              <a:rPr lang="en-GB" sz="3200" dirty="0">
                <a:solidFill>
                  <a:srgbClr val="00B050"/>
                </a:solidFill>
              </a:rPr>
              <a:t>UK nuclear weapons 2020</a:t>
            </a:r>
          </a:p>
        </p:txBody>
      </p:sp>
    </p:spTree>
    <p:extLst>
      <p:ext uri="{BB962C8B-B14F-4D97-AF65-F5344CB8AC3E}">
        <p14:creationId xmlns:p14="http://schemas.microsoft.com/office/powerpoint/2010/main" val="403113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DF10D-235C-42B7-8889-4C6000600F02}"/>
              </a:ext>
            </a:extLst>
          </p:cNvPr>
          <p:cNvSpPr>
            <a:spLocks noGrp="1"/>
          </p:cNvSpPr>
          <p:nvPr>
            <p:ph type="title"/>
          </p:nvPr>
        </p:nvSpPr>
        <p:spPr>
          <a:xfrm>
            <a:off x="0" y="274638"/>
            <a:ext cx="9036496" cy="850106"/>
          </a:xfrm>
        </p:spPr>
        <p:txBody>
          <a:bodyPr/>
          <a:lstStyle/>
          <a:p>
            <a:r>
              <a:rPr lang="en-GB" sz="4000" dirty="0">
                <a:solidFill>
                  <a:srgbClr val="00B050"/>
                </a:solidFill>
              </a:rPr>
              <a:t>UK military contribution to climate crisis</a:t>
            </a:r>
          </a:p>
        </p:txBody>
      </p:sp>
      <p:sp>
        <p:nvSpPr>
          <p:cNvPr id="3" name="Content Placeholder 2">
            <a:extLst>
              <a:ext uri="{FF2B5EF4-FFF2-40B4-BE49-F238E27FC236}">
                <a16:creationId xmlns:a16="http://schemas.microsoft.com/office/drawing/2014/main" id="{9BA99C78-0957-4A12-83EB-FF23E1095A9B}"/>
              </a:ext>
            </a:extLst>
          </p:cNvPr>
          <p:cNvSpPr>
            <a:spLocks noGrp="1"/>
          </p:cNvSpPr>
          <p:nvPr>
            <p:ph idx="1"/>
          </p:nvPr>
        </p:nvSpPr>
        <p:spPr>
          <a:xfrm>
            <a:off x="179512" y="1385391"/>
            <a:ext cx="6984776" cy="5472609"/>
          </a:xfrm>
        </p:spPr>
        <p:txBody>
          <a:bodyPr/>
          <a:lstStyle/>
          <a:p>
            <a:r>
              <a:rPr lang="en-GB" dirty="0"/>
              <a:t>UK military carbon footprint</a:t>
            </a:r>
          </a:p>
          <a:p>
            <a:pPr lvl="1"/>
            <a:r>
              <a:rPr lang="en-GB" dirty="0"/>
              <a:t>At least 11 million tonnes CO2 equivalent</a:t>
            </a:r>
          </a:p>
          <a:p>
            <a:pPr lvl="1"/>
            <a:r>
              <a:rPr lang="en-GB" dirty="0"/>
              <a:t>Comparable with annual use of </a:t>
            </a:r>
            <a:br>
              <a:rPr lang="en-GB" dirty="0"/>
            </a:br>
            <a:r>
              <a:rPr lang="en-GB" dirty="0"/>
              <a:t>6 million cars</a:t>
            </a:r>
          </a:p>
          <a:p>
            <a:r>
              <a:rPr lang="en-GB" dirty="0"/>
              <a:t>UK deployment of nuclear weapons</a:t>
            </a:r>
          </a:p>
          <a:p>
            <a:pPr marL="457200" lvl="1" indent="0">
              <a:buNone/>
            </a:pPr>
            <a:r>
              <a:rPr lang="en-GB" dirty="0"/>
              <a:t>warheads carried by one Trident submarine could cause catastrophic climate cooling due to smoke from explosions/fires blocking Sun’s warmth (‘nuclear winter’).</a:t>
            </a:r>
          </a:p>
          <a:p>
            <a:pPr marL="457200" lvl="1" indent="0">
              <a:buNone/>
            </a:pPr>
            <a:r>
              <a:rPr lang="en-GB" dirty="0"/>
              <a:t>Similar to ‘regional’ scenarios.</a:t>
            </a:r>
          </a:p>
          <a:p>
            <a:pPr marL="457200" lvl="1" indent="0">
              <a:buNone/>
            </a:pPr>
            <a:r>
              <a:rPr lang="en-GB" dirty="0"/>
              <a:t>10m blast, radiation, burns casualties…</a:t>
            </a:r>
          </a:p>
        </p:txBody>
      </p:sp>
      <p:pic>
        <p:nvPicPr>
          <p:cNvPr id="5" name="Picture 4">
            <a:extLst>
              <a:ext uri="{FF2B5EF4-FFF2-40B4-BE49-F238E27FC236}">
                <a16:creationId xmlns:a16="http://schemas.microsoft.com/office/drawing/2014/main" id="{61B97A99-8D2E-403F-9882-C13E65722D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1283879"/>
            <a:ext cx="1691680" cy="2390907"/>
          </a:xfrm>
          <a:prstGeom prst="rect">
            <a:avLst/>
          </a:prstGeom>
        </p:spPr>
      </p:pic>
      <p:pic>
        <p:nvPicPr>
          <p:cNvPr id="7" name="Picture 6">
            <a:extLst>
              <a:ext uri="{FF2B5EF4-FFF2-40B4-BE49-F238E27FC236}">
                <a16:creationId xmlns:a16="http://schemas.microsoft.com/office/drawing/2014/main" id="{D1E1B2C7-FCE8-4DBF-B778-6D80055177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1341" y="3933055"/>
            <a:ext cx="1872659" cy="2661665"/>
          </a:xfrm>
          <a:prstGeom prst="rect">
            <a:avLst/>
          </a:prstGeom>
        </p:spPr>
      </p:pic>
    </p:spTree>
    <p:extLst>
      <p:ext uri="{BB962C8B-B14F-4D97-AF65-F5344CB8AC3E}">
        <p14:creationId xmlns:p14="http://schemas.microsoft.com/office/powerpoint/2010/main" val="1253348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4472-ECFE-4C51-9B08-C67D05C67B7B}"/>
              </a:ext>
            </a:extLst>
          </p:cNvPr>
          <p:cNvSpPr>
            <a:spLocks noGrp="1"/>
          </p:cNvSpPr>
          <p:nvPr>
            <p:ph type="title"/>
          </p:nvPr>
        </p:nvSpPr>
        <p:spPr/>
        <p:txBody>
          <a:bodyPr/>
          <a:lstStyle/>
          <a:p>
            <a:r>
              <a:rPr lang="en-GB" dirty="0">
                <a:solidFill>
                  <a:srgbClr val="00B050"/>
                </a:solidFill>
              </a:rPr>
              <a:t>Job creation: govt projections</a:t>
            </a:r>
          </a:p>
        </p:txBody>
      </p:sp>
      <p:sp>
        <p:nvSpPr>
          <p:cNvPr id="3" name="Content Placeholder 2">
            <a:extLst>
              <a:ext uri="{FF2B5EF4-FFF2-40B4-BE49-F238E27FC236}">
                <a16:creationId xmlns:a16="http://schemas.microsoft.com/office/drawing/2014/main" id="{8002D8A9-109F-4D80-92ED-21FD39586567}"/>
              </a:ext>
            </a:extLst>
          </p:cNvPr>
          <p:cNvSpPr>
            <a:spLocks noGrp="1"/>
          </p:cNvSpPr>
          <p:nvPr>
            <p:ph idx="1"/>
          </p:nvPr>
        </p:nvSpPr>
        <p:spPr>
          <a:xfrm>
            <a:off x="457200" y="1600200"/>
            <a:ext cx="8363272" cy="4525963"/>
          </a:xfrm>
        </p:spPr>
        <p:txBody>
          <a:bodyPr/>
          <a:lstStyle/>
          <a:p>
            <a:r>
              <a:rPr lang="en-GB" dirty="0"/>
              <a:t>Extra £24bn of military tech spending</a:t>
            </a:r>
          </a:p>
          <a:p>
            <a:pPr lvl="1"/>
            <a:r>
              <a:rPr lang="en-GB" dirty="0"/>
              <a:t>40,000 jobs in 4y</a:t>
            </a:r>
          </a:p>
          <a:p>
            <a:r>
              <a:rPr lang="en-GB" dirty="0"/>
              <a:t>Extra £11bn spending for 10 point climate plan</a:t>
            </a:r>
          </a:p>
          <a:p>
            <a:pPr lvl="1"/>
            <a:r>
              <a:rPr lang="en-GB" dirty="0"/>
              <a:t>90,000 jobs in 4y</a:t>
            </a:r>
          </a:p>
          <a:p>
            <a:r>
              <a:rPr lang="en-GB" dirty="0"/>
              <a:t>So climate spending will create about 5x as many jobs per £bn of govt investment</a:t>
            </a:r>
          </a:p>
          <a:p>
            <a:r>
              <a:rPr lang="en-GB" dirty="0"/>
              <a:t>A similar ratio applies to funding social care</a:t>
            </a:r>
          </a:p>
          <a:p>
            <a:pPr lvl="1"/>
            <a:endParaRPr lang="en-GB" dirty="0"/>
          </a:p>
        </p:txBody>
      </p:sp>
    </p:spTree>
    <p:extLst>
      <p:ext uri="{BB962C8B-B14F-4D97-AF65-F5344CB8AC3E}">
        <p14:creationId xmlns:p14="http://schemas.microsoft.com/office/powerpoint/2010/main" val="357585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6502-38C8-4422-A078-D56F650F1362}"/>
              </a:ext>
            </a:extLst>
          </p:cNvPr>
          <p:cNvSpPr>
            <a:spLocks noGrp="1"/>
          </p:cNvSpPr>
          <p:nvPr>
            <p:ph type="title"/>
          </p:nvPr>
        </p:nvSpPr>
        <p:spPr/>
        <p:txBody>
          <a:bodyPr/>
          <a:lstStyle/>
          <a:p>
            <a:r>
              <a:rPr lang="en-GB" dirty="0">
                <a:solidFill>
                  <a:srgbClr val="00B050"/>
                </a:solidFill>
              </a:rPr>
              <a:t>UK govt has chosen…</a:t>
            </a:r>
          </a:p>
        </p:txBody>
      </p:sp>
      <p:sp>
        <p:nvSpPr>
          <p:cNvPr id="3" name="Content Placeholder 2">
            <a:extLst>
              <a:ext uri="{FF2B5EF4-FFF2-40B4-BE49-F238E27FC236}">
                <a16:creationId xmlns:a16="http://schemas.microsoft.com/office/drawing/2014/main" id="{24DE176B-5B71-4DDD-B2D8-1534A6C4326E}"/>
              </a:ext>
            </a:extLst>
          </p:cNvPr>
          <p:cNvSpPr>
            <a:spLocks noGrp="1"/>
          </p:cNvSpPr>
          <p:nvPr>
            <p:ph idx="1"/>
          </p:nvPr>
        </p:nvSpPr>
        <p:spPr>
          <a:xfrm>
            <a:off x="323528" y="1600200"/>
            <a:ext cx="8748464" cy="5257800"/>
          </a:xfrm>
        </p:spPr>
        <p:txBody>
          <a:bodyPr/>
          <a:lstStyle/>
          <a:p>
            <a:r>
              <a:rPr lang="en-GB" dirty="0"/>
              <a:t>Extra £6bn per year on…</a:t>
            </a:r>
          </a:p>
          <a:p>
            <a:pPr lvl="1"/>
            <a:r>
              <a:rPr lang="en-GB" dirty="0"/>
              <a:t>Deploying aircraft carrier group to South China Sea</a:t>
            </a:r>
          </a:p>
          <a:p>
            <a:pPr lvl="1"/>
            <a:r>
              <a:rPr lang="en-GB" dirty="0"/>
              <a:t>Playing leading role in robot arms race</a:t>
            </a:r>
          </a:p>
          <a:p>
            <a:pPr lvl="1"/>
            <a:r>
              <a:rPr lang="en-GB" dirty="0"/>
              <a:t>Exporting weapons to fossil fuel dictatorships</a:t>
            </a:r>
          </a:p>
          <a:p>
            <a:pPr lvl="1"/>
            <a:r>
              <a:rPr lang="en-GB" dirty="0"/>
              <a:t>Deploying nuclear weapons, creating risk of </a:t>
            </a:r>
            <a:r>
              <a:rPr lang="en-GB" i="1" dirty="0"/>
              <a:t>accidental</a:t>
            </a:r>
            <a:r>
              <a:rPr lang="en-GB" dirty="0"/>
              <a:t> catastrophic nuclear war &amp; nuclear winter</a:t>
            </a:r>
          </a:p>
          <a:p>
            <a:pPr lvl="1"/>
            <a:r>
              <a:rPr lang="en-GB" dirty="0"/>
              <a:t>Failing to tackle climate emergency, fuelling rise in instability and war</a:t>
            </a:r>
          </a:p>
          <a:p>
            <a:r>
              <a:rPr lang="en-GB" dirty="0"/>
              <a:t>…rather than extra £7bn per year/ £12bn+ per year on hitting 2050/ 2030 net zero climate target</a:t>
            </a:r>
          </a:p>
          <a:p>
            <a:pPr lvl="1"/>
            <a:endParaRPr lang="en-GB" dirty="0"/>
          </a:p>
        </p:txBody>
      </p:sp>
    </p:spTree>
    <p:extLst>
      <p:ext uri="{BB962C8B-B14F-4D97-AF65-F5344CB8AC3E}">
        <p14:creationId xmlns:p14="http://schemas.microsoft.com/office/powerpoint/2010/main" val="190635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2B4D2D53-6B52-4E56-AD46-0616C5AFC84C}"/>
              </a:ext>
            </a:extLst>
          </p:cNvPr>
          <p:cNvSpPr>
            <a:spLocks noGrp="1"/>
          </p:cNvSpPr>
          <p:nvPr>
            <p:ph type="title"/>
          </p:nvPr>
        </p:nvSpPr>
        <p:spPr>
          <a:xfrm>
            <a:off x="457200" y="274638"/>
            <a:ext cx="8229600" cy="490537"/>
          </a:xfrm>
        </p:spPr>
        <p:txBody>
          <a:bodyPr/>
          <a:lstStyle/>
          <a:p>
            <a:pPr algn="l" eaLnBrk="1" hangingPunct="1"/>
            <a:r>
              <a:rPr lang="en-GB" altLang="en-US" sz="2000" b="1" dirty="0">
                <a:solidFill>
                  <a:srgbClr val="00B050"/>
                </a:solidFill>
              </a:rPr>
              <a:t>References</a:t>
            </a:r>
          </a:p>
        </p:txBody>
      </p:sp>
      <p:sp>
        <p:nvSpPr>
          <p:cNvPr id="40963" name="Content Placeholder 2">
            <a:extLst>
              <a:ext uri="{FF2B5EF4-FFF2-40B4-BE49-F238E27FC236}">
                <a16:creationId xmlns:a16="http://schemas.microsoft.com/office/drawing/2014/main" id="{F97F2BD2-75A8-44D5-841E-6E1502F857CC}"/>
              </a:ext>
            </a:extLst>
          </p:cNvPr>
          <p:cNvSpPr>
            <a:spLocks noGrp="1"/>
          </p:cNvSpPr>
          <p:nvPr>
            <p:ph idx="1"/>
          </p:nvPr>
        </p:nvSpPr>
        <p:spPr>
          <a:xfrm>
            <a:off x="482352" y="1052736"/>
            <a:ext cx="8686800" cy="5400600"/>
          </a:xfrm>
        </p:spPr>
        <p:txBody>
          <a:bodyPr/>
          <a:lstStyle/>
          <a:p>
            <a:pPr eaLnBrk="1" hangingPunct="1">
              <a:buNone/>
            </a:pPr>
            <a:r>
              <a:rPr lang="en-GB" altLang="en-US" sz="1200" dirty="0"/>
              <a:t>BEIS (2020). The ten point plan for a green industrial revolution. Dept for Business, Energy, and Industrial Strategy. https://www.gov.uk/government/publications/the-ten-point-plan-for-a-green-industrial-revolution</a:t>
            </a:r>
          </a:p>
          <a:p>
            <a:pPr eaLnBrk="1" hangingPunct="1">
              <a:buNone/>
            </a:pPr>
            <a:r>
              <a:rPr lang="en-GB" altLang="en-US" sz="1200" dirty="0"/>
              <a:t>CCC (2020). The sixth carbon budget: the UK's path to net zero. Committee on Climate Change. </a:t>
            </a:r>
            <a:r>
              <a:rPr lang="en-GB" altLang="en-US" sz="1200" dirty="0">
                <a:hlinkClick r:id="rId3"/>
              </a:rPr>
              <a:t>https://www.theccc.org.uk/publication/sixth-carbon-budget/</a:t>
            </a:r>
            <a:endParaRPr lang="en-GB" altLang="en-US" sz="1200" dirty="0"/>
          </a:p>
          <a:p>
            <a:pPr eaLnBrk="1" hangingPunct="1">
              <a:buNone/>
            </a:pPr>
            <a:r>
              <a:rPr lang="en-GB" altLang="en-US" sz="1200" dirty="0"/>
              <a:t>ICAN (2021). Complicit: 2020 Global Nuclear Weapon Spending. https://www.icanw.org/2020_global_nuclear_weapons_spending_complicit</a:t>
            </a:r>
          </a:p>
          <a:p>
            <a:pPr eaLnBrk="1" hangingPunct="1">
              <a:buNone/>
            </a:pPr>
            <a:r>
              <a:rPr lang="en-GB" altLang="en-US" sz="1200" dirty="0"/>
              <a:t>The Guardian (2021). Hundreds of millions in green grants for English homes pulled despite delays. 10 February. https://www.theguardian.com/environment/2021/feb/10/hundreds-of-millions-in-green-grants-for-english-homes-pulled-despite-delays</a:t>
            </a:r>
          </a:p>
          <a:p>
            <a:pPr eaLnBrk="1" hangingPunct="1">
              <a:buNone/>
            </a:pPr>
            <a:r>
              <a:rPr lang="en-GB" altLang="en-US" sz="1200" dirty="0"/>
              <a:t>HM Treasury (2020). Spending Review 2020. https://www.gov.uk/government/publications/spending-review-2020-documents </a:t>
            </a:r>
          </a:p>
          <a:p>
            <a:pPr eaLnBrk="1" hangingPunct="1">
              <a:buNone/>
            </a:pPr>
            <a:r>
              <a:rPr lang="en-GB" altLang="en-US" sz="1200" dirty="0"/>
              <a:t>International Energy Agency (2020). Energy Technology RD&amp;D Statistics: online database. http://wds.iea.org/WDS/Common/Login/login.aspx </a:t>
            </a:r>
          </a:p>
          <a:p>
            <a:pPr eaLnBrk="1" hangingPunct="1">
              <a:buNone/>
            </a:pPr>
            <a:r>
              <a:rPr lang="en-GB" altLang="en-US" sz="1200" dirty="0"/>
              <a:t>Office of National Statistics (2020). Research and development expenditure by the UK government: 2018. https://www.ons.gov.uk/economy/governmentpublicsectorandtaxes/researchanddevelopmentexpenditure/bulletins/ukgovernmentexpenditureonscienceengineeringandtechnology/2018 </a:t>
            </a:r>
          </a:p>
          <a:p>
            <a:pPr eaLnBrk="1" hangingPunct="1">
              <a:buFont typeface="Arial" panose="020B0604020202020204" pitchFamily="34" charset="0"/>
              <a:buNone/>
            </a:pPr>
            <a:r>
              <a:rPr lang="en-GB" altLang="en-US" sz="1200" dirty="0"/>
              <a:t>Prime Minister’s Office (2020). PM statement to the House on the Integrated Review. November. https://www.gov.uk/government/speeches/pm-statement-to-the-house-on-the-integrated-review-19-november-2020 </a:t>
            </a:r>
          </a:p>
          <a:p>
            <a:pPr eaLnBrk="1" hangingPunct="1">
              <a:buFont typeface="Arial" panose="020B0604020202020204" pitchFamily="34" charset="0"/>
              <a:buNone/>
            </a:pPr>
            <a:r>
              <a:rPr lang="en-GB" altLang="en-US" sz="1200" dirty="0"/>
              <a:t>SGR (2015). UK nuclear weapons: a catastrophe in the making? (Authors: Philip Webber; Stuart Parkinson) https://www.sgr.org.uk/publications/uk-nuclear-weapons-catastrophe-making</a:t>
            </a:r>
          </a:p>
          <a:p>
            <a:pPr eaLnBrk="1" hangingPunct="1">
              <a:buFont typeface="Arial" panose="020B0604020202020204" pitchFamily="34" charset="0"/>
              <a:buNone/>
            </a:pPr>
            <a:r>
              <a:rPr lang="en-GB" altLang="en-US" sz="1200" dirty="0"/>
              <a:t>SGR (2020). The environmental impacts of the UK military sector. (Author: Stuart Parkinson) </a:t>
            </a:r>
            <a:r>
              <a:rPr lang="en-GB" altLang="en-US" sz="1200" dirty="0">
                <a:hlinkClick r:id="rId4"/>
              </a:rPr>
              <a:t>https://www.sgr.org.uk/publications/environmental-impacts-uk-military-sector</a:t>
            </a:r>
            <a:endParaRPr lang="en-GB" altLang="en-US" sz="1200" dirty="0"/>
          </a:p>
          <a:p>
            <a:pPr eaLnBrk="1" hangingPunct="1">
              <a:buFont typeface="Arial" panose="020B0604020202020204" pitchFamily="34" charset="0"/>
              <a:buNone/>
            </a:pPr>
            <a:r>
              <a:rPr lang="en-GB" altLang="en-US" sz="1200" dirty="0"/>
              <a:t>SGR (2018) https://www.sgr.org.uk/resources/military-spending-hits-record-levels-while-climate-finance-falls-short</a:t>
            </a:r>
          </a:p>
          <a:p>
            <a:pPr eaLnBrk="1" hangingPunct="1">
              <a:buFont typeface="Arial" panose="020B0604020202020204" pitchFamily="34" charset="0"/>
              <a:buNone/>
            </a:pPr>
            <a:r>
              <a:rPr lang="en-GB" altLang="en-US" sz="1200" dirty="0"/>
              <a:t>SIPRI (2021). </a:t>
            </a:r>
            <a:r>
              <a:rPr lang="en-GB" altLang="en-US" sz="1200" dirty="0">
                <a:hlinkClick r:id="rId5"/>
              </a:rPr>
              <a:t>https://www.sipri.org/media/press-release/2021/world-military-spending-rises-almost-2-trillion-2020</a:t>
            </a:r>
            <a:endParaRPr lang="en-GB" altLang="en-US" sz="1200" dirty="0"/>
          </a:p>
          <a:p>
            <a:pPr eaLnBrk="1" hangingPunct="1">
              <a:buFont typeface="Arial" panose="020B0604020202020204" pitchFamily="34" charset="0"/>
              <a:buNone/>
            </a:pPr>
            <a:r>
              <a:rPr lang="en-GB" altLang="en-US" sz="1200" dirty="0"/>
              <a:t>Wpg: Women’s Budget Group 2021. A care led recovery from corona virus https://wbg.org.uk/wp-content/uploads/2020/06/Care-led-recovery-final.pdf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310AD4-B95C-4072-A0A5-B3B660ED2156}"/>
              </a:ext>
            </a:extLst>
          </p:cNvPr>
          <p:cNvSpPr txBox="1"/>
          <p:nvPr/>
        </p:nvSpPr>
        <p:spPr>
          <a:xfrm>
            <a:off x="1475656" y="1268760"/>
            <a:ext cx="6696744" cy="5262979"/>
          </a:xfrm>
          <a:prstGeom prst="rect">
            <a:avLst/>
          </a:prstGeom>
          <a:noFill/>
        </p:spPr>
        <p:txBody>
          <a:bodyPr wrap="square">
            <a:spAutoFit/>
          </a:bodyPr>
          <a:lstStyle/>
          <a:p>
            <a:r>
              <a:rPr lang="en-GB" sz="2800" dirty="0">
                <a:solidFill>
                  <a:srgbClr val="00B050"/>
                </a:solidFill>
              </a:rPr>
              <a:t>Military spending hits record levels, while climate finance falls short</a:t>
            </a:r>
          </a:p>
          <a:p>
            <a:endParaRPr lang="en-GB" sz="2800" dirty="0">
              <a:solidFill>
                <a:srgbClr val="00B050"/>
              </a:solidFill>
            </a:endParaRPr>
          </a:p>
          <a:p>
            <a:r>
              <a:rPr lang="en-GB" sz="2800" dirty="0"/>
              <a:t>The Intergovernmental Panel on Climate Change (IPCC) warns that climate heating can destabilise societies, increasing the risk of violent conflict</a:t>
            </a:r>
          </a:p>
          <a:p>
            <a:endParaRPr lang="en-GB" sz="2800" dirty="0"/>
          </a:p>
          <a:p>
            <a:r>
              <a:rPr lang="en-GB" sz="2800" dirty="0"/>
              <a:t>Many examples: </a:t>
            </a:r>
            <a:r>
              <a:rPr lang="en-GB" sz="2800" dirty="0" err="1"/>
              <a:t>eg</a:t>
            </a:r>
            <a:r>
              <a:rPr lang="en-GB" sz="2800" dirty="0"/>
              <a:t> Syria, Afghanistan</a:t>
            </a:r>
          </a:p>
          <a:p>
            <a:endParaRPr lang="en-GB" sz="2800" dirty="0"/>
          </a:p>
          <a:p>
            <a:endParaRPr lang="en-GB" sz="2800" dirty="0">
              <a:solidFill>
                <a:srgbClr val="00B050"/>
              </a:solidFill>
            </a:endParaRPr>
          </a:p>
          <a:p>
            <a:endParaRPr lang="en-GB" sz="2800" dirty="0">
              <a:solidFill>
                <a:srgbClr val="00B050"/>
              </a:solidFill>
            </a:endParaRPr>
          </a:p>
        </p:txBody>
      </p:sp>
    </p:spTree>
    <p:extLst>
      <p:ext uri="{BB962C8B-B14F-4D97-AF65-F5344CB8AC3E}">
        <p14:creationId xmlns:p14="http://schemas.microsoft.com/office/powerpoint/2010/main" val="2269663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D488-8418-4531-A531-F5F9852C9FD2}"/>
              </a:ext>
            </a:extLst>
          </p:cNvPr>
          <p:cNvSpPr>
            <a:spLocks noGrp="1"/>
          </p:cNvSpPr>
          <p:nvPr>
            <p:ph type="title"/>
          </p:nvPr>
        </p:nvSpPr>
        <p:spPr>
          <a:xfrm>
            <a:off x="457200" y="404664"/>
            <a:ext cx="8229600" cy="1143000"/>
          </a:xfrm>
        </p:spPr>
        <p:txBody>
          <a:bodyPr/>
          <a:lstStyle/>
          <a:p>
            <a:r>
              <a:rPr lang="en-GB" dirty="0">
                <a:solidFill>
                  <a:srgbClr val="00B050"/>
                </a:solidFill>
              </a:rPr>
              <a:t>Global military spending 2020</a:t>
            </a:r>
          </a:p>
        </p:txBody>
      </p:sp>
      <p:sp>
        <p:nvSpPr>
          <p:cNvPr id="3" name="Content Placeholder 2">
            <a:extLst>
              <a:ext uri="{FF2B5EF4-FFF2-40B4-BE49-F238E27FC236}">
                <a16:creationId xmlns:a16="http://schemas.microsoft.com/office/drawing/2014/main" id="{2B979159-FB4B-49B9-888E-15B4C3150FB6}"/>
              </a:ext>
            </a:extLst>
          </p:cNvPr>
          <p:cNvSpPr>
            <a:spLocks noGrp="1"/>
          </p:cNvSpPr>
          <p:nvPr>
            <p:ph idx="1"/>
          </p:nvPr>
        </p:nvSpPr>
        <p:spPr>
          <a:xfrm>
            <a:off x="457200" y="1700808"/>
            <a:ext cx="8229600" cy="4525963"/>
          </a:xfrm>
        </p:spPr>
        <p:txBody>
          <a:bodyPr/>
          <a:lstStyle/>
          <a:p>
            <a:pPr>
              <a:buFont typeface="Wingdings" panose="05000000000000000000" pitchFamily="2" charset="2"/>
              <a:buChar char="q"/>
            </a:pPr>
            <a:r>
              <a:rPr lang="en-GB" dirty="0"/>
              <a:t> Just under $2trillion – ($2000 billion) (SIPRI)</a:t>
            </a:r>
          </a:p>
          <a:p>
            <a:pPr>
              <a:buFont typeface="Wingdings" panose="05000000000000000000" pitchFamily="2" charset="2"/>
              <a:buChar char="q"/>
            </a:pPr>
            <a:endParaRPr lang="en-GB" dirty="0"/>
          </a:p>
          <a:p>
            <a:pPr>
              <a:buFont typeface="Wingdings" panose="05000000000000000000" pitchFamily="2" charset="2"/>
              <a:buChar char="q"/>
            </a:pPr>
            <a:r>
              <a:rPr lang="en-GB" dirty="0"/>
              <a:t> Climate investment required: $1000 billion</a:t>
            </a:r>
          </a:p>
          <a:p>
            <a:pPr>
              <a:buFont typeface="Wingdings" panose="05000000000000000000" pitchFamily="2" charset="2"/>
              <a:buChar char="q"/>
            </a:pPr>
            <a:endParaRPr lang="en-GB" dirty="0"/>
          </a:p>
          <a:p>
            <a:pPr>
              <a:buFont typeface="Wingdings" panose="05000000000000000000" pitchFamily="2" charset="2"/>
              <a:buChar char="q"/>
            </a:pPr>
            <a:r>
              <a:rPr lang="en-GB" dirty="0"/>
              <a:t> Actual climate spending $400 bn</a:t>
            </a:r>
          </a:p>
          <a:p>
            <a:pPr marL="0" indent="0">
              <a:buNone/>
            </a:pPr>
            <a:endParaRPr lang="en-GB" b="1" dirty="0"/>
          </a:p>
          <a:p>
            <a:pPr>
              <a:buFont typeface="Wingdings" panose="05000000000000000000" pitchFamily="2" charset="2"/>
              <a:buChar char="q"/>
            </a:pPr>
            <a:r>
              <a:rPr lang="en-GB" b="1" dirty="0"/>
              <a:t> Shortfall = 1/3 of military spending</a:t>
            </a:r>
            <a:endParaRPr lang="en-GB" dirty="0"/>
          </a:p>
        </p:txBody>
      </p:sp>
    </p:spTree>
    <p:extLst>
      <p:ext uri="{BB962C8B-B14F-4D97-AF65-F5344CB8AC3E}">
        <p14:creationId xmlns:p14="http://schemas.microsoft.com/office/powerpoint/2010/main" val="175713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9C971C-79AB-4C7D-B3DF-C9D8411D6704}"/>
              </a:ext>
            </a:extLst>
          </p:cNvPr>
          <p:cNvPicPr>
            <a:picLocks noChangeAspect="1"/>
          </p:cNvPicPr>
          <p:nvPr/>
        </p:nvPicPr>
        <p:blipFill>
          <a:blip r:embed="rId3"/>
          <a:stretch>
            <a:fillRect/>
          </a:stretch>
        </p:blipFill>
        <p:spPr>
          <a:xfrm>
            <a:off x="690958" y="260648"/>
            <a:ext cx="7762083" cy="6408712"/>
          </a:xfrm>
          <a:prstGeom prst="rect">
            <a:avLst/>
          </a:prstGeom>
        </p:spPr>
      </p:pic>
    </p:spTree>
    <p:extLst>
      <p:ext uri="{BB962C8B-B14F-4D97-AF65-F5344CB8AC3E}">
        <p14:creationId xmlns:p14="http://schemas.microsoft.com/office/powerpoint/2010/main" val="66009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D488-8418-4531-A531-F5F9852C9FD2}"/>
              </a:ext>
            </a:extLst>
          </p:cNvPr>
          <p:cNvSpPr>
            <a:spLocks noGrp="1"/>
          </p:cNvSpPr>
          <p:nvPr>
            <p:ph type="title"/>
          </p:nvPr>
        </p:nvSpPr>
        <p:spPr/>
        <p:txBody>
          <a:bodyPr/>
          <a:lstStyle/>
          <a:p>
            <a:r>
              <a:rPr lang="en-GB" dirty="0">
                <a:solidFill>
                  <a:srgbClr val="00B050"/>
                </a:solidFill>
              </a:rPr>
              <a:t>UK Military/ climate –spending</a:t>
            </a:r>
          </a:p>
        </p:txBody>
      </p:sp>
      <p:sp>
        <p:nvSpPr>
          <p:cNvPr id="3" name="Content Placeholder 2">
            <a:extLst>
              <a:ext uri="{FF2B5EF4-FFF2-40B4-BE49-F238E27FC236}">
                <a16:creationId xmlns:a16="http://schemas.microsoft.com/office/drawing/2014/main" id="{2B979159-FB4B-49B9-888E-15B4C3150FB6}"/>
              </a:ext>
            </a:extLst>
          </p:cNvPr>
          <p:cNvSpPr>
            <a:spLocks noGrp="1"/>
          </p:cNvSpPr>
          <p:nvPr>
            <p:ph idx="1"/>
          </p:nvPr>
        </p:nvSpPr>
        <p:spPr>
          <a:xfrm>
            <a:off x="457200" y="1600201"/>
            <a:ext cx="8229600" cy="4205064"/>
          </a:xfrm>
        </p:spPr>
        <p:txBody>
          <a:bodyPr/>
          <a:lstStyle/>
          <a:p>
            <a:r>
              <a:rPr lang="en-GB" dirty="0"/>
              <a:t>November 2020, UK PM Boris Johnson announces extra spending for military &amp; climate – quotes two prominent numbers…</a:t>
            </a:r>
          </a:p>
          <a:p>
            <a:r>
              <a:rPr lang="en-GB" dirty="0"/>
              <a:t>Extra </a:t>
            </a:r>
            <a:r>
              <a:rPr lang="en-GB" b="1" dirty="0"/>
              <a:t>£16.5bn</a:t>
            </a:r>
            <a:r>
              <a:rPr lang="en-GB" dirty="0"/>
              <a:t> for Ministry of Defence</a:t>
            </a:r>
          </a:p>
          <a:p>
            <a:r>
              <a:rPr lang="en-GB" b="1" dirty="0"/>
              <a:t>£12bn</a:t>
            </a:r>
            <a:r>
              <a:rPr lang="en-GB" dirty="0"/>
              <a:t> for ‘10 point plan for a Green Industrial Revolution’</a:t>
            </a:r>
          </a:p>
          <a:p>
            <a:r>
              <a:rPr lang="en-GB" dirty="0"/>
              <a:t>Sound similar - but numbers misleading…</a:t>
            </a:r>
          </a:p>
        </p:txBody>
      </p:sp>
    </p:spTree>
    <p:extLst>
      <p:ext uri="{BB962C8B-B14F-4D97-AF65-F5344CB8AC3E}">
        <p14:creationId xmlns:p14="http://schemas.microsoft.com/office/powerpoint/2010/main" val="167660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6B69-EFF4-41B0-B96B-5F1D6A8A97B0}"/>
              </a:ext>
            </a:extLst>
          </p:cNvPr>
          <p:cNvSpPr>
            <a:spLocks noGrp="1"/>
          </p:cNvSpPr>
          <p:nvPr>
            <p:ph type="title"/>
          </p:nvPr>
        </p:nvSpPr>
        <p:spPr/>
        <p:txBody>
          <a:bodyPr/>
          <a:lstStyle/>
          <a:p>
            <a:r>
              <a:rPr lang="en-GB" dirty="0">
                <a:solidFill>
                  <a:srgbClr val="00B050"/>
                </a:solidFill>
              </a:rPr>
              <a:t>UK: The reality…</a:t>
            </a:r>
          </a:p>
        </p:txBody>
      </p:sp>
      <p:sp>
        <p:nvSpPr>
          <p:cNvPr id="3" name="Content Placeholder 2">
            <a:extLst>
              <a:ext uri="{FF2B5EF4-FFF2-40B4-BE49-F238E27FC236}">
                <a16:creationId xmlns:a16="http://schemas.microsoft.com/office/drawing/2014/main" id="{12AFE07F-5336-4A42-AC25-C6ED06F60F06}"/>
              </a:ext>
            </a:extLst>
          </p:cNvPr>
          <p:cNvSpPr>
            <a:spLocks noGrp="1"/>
          </p:cNvSpPr>
          <p:nvPr>
            <p:ph idx="1"/>
          </p:nvPr>
        </p:nvSpPr>
        <p:spPr/>
        <p:txBody>
          <a:bodyPr/>
          <a:lstStyle/>
          <a:p>
            <a:pPr>
              <a:buFont typeface="Wingdings" panose="05000000000000000000" pitchFamily="2" charset="2"/>
              <a:buChar char="q"/>
            </a:pPr>
            <a:endParaRPr lang="en-GB" dirty="0"/>
          </a:p>
          <a:p>
            <a:pPr>
              <a:buFont typeface="Wingdings" panose="05000000000000000000" pitchFamily="2" charset="2"/>
              <a:buChar char="q"/>
            </a:pPr>
            <a:r>
              <a:rPr lang="en-GB" dirty="0"/>
              <a:t> Ministry of Defence</a:t>
            </a:r>
          </a:p>
          <a:p>
            <a:pPr marL="457200" lvl="1" indent="0">
              <a:buNone/>
            </a:pPr>
            <a:r>
              <a:rPr lang="en-GB" dirty="0"/>
              <a:t>Total extra spending over 4y: </a:t>
            </a:r>
            <a:r>
              <a:rPr lang="en-GB" b="1" dirty="0"/>
              <a:t>£24bn </a:t>
            </a:r>
            <a:r>
              <a:rPr lang="en-GB" dirty="0"/>
              <a:t>(£6bn/y)</a:t>
            </a:r>
          </a:p>
          <a:p>
            <a:pPr lvl="1">
              <a:buFont typeface="Wingdings" panose="05000000000000000000" pitchFamily="2" charset="2"/>
              <a:buChar char="q"/>
            </a:pPr>
            <a:endParaRPr lang="en-GB" b="1" dirty="0"/>
          </a:p>
          <a:p>
            <a:pPr>
              <a:buFont typeface="Wingdings" panose="05000000000000000000" pitchFamily="2" charset="2"/>
              <a:buChar char="q"/>
            </a:pPr>
            <a:r>
              <a:rPr lang="en-GB" dirty="0"/>
              <a:t> 10 point plan for ‘Green Industrial Revolution’</a:t>
            </a:r>
          </a:p>
          <a:p>
            <a:pPr marL="457200" lvl="1" indent="0">
              <a:buNone/>
            </a:pPr>
            <a:r>
              <a:rPr lang="en-GB" dirty="0"/>
              <a:t>Total spending over 4y: </a:t>
            </a:r>
            <a:r>
              <a:rPr lang="en-GB" b="1" dirty="0"/>
              <a:t>max. £11bn </a:t>
            </a:r>
            <a:r>
              <a:rPr lang="en-GB" dirty="0"/>
              <a:t>(£2.8bn/y)</a:t>
            </a:r>
            <a:endParaRPr lang="en-GB" b="1" dirty="0"/>
          </a:p>
        </p:txBody>
      </p:sp>
    </p:spTree>
    <p:extLst>
      <p:ext uri="{BB962C8B-B14F-4D97-AF65-F5344CB8AC3E}">
        <p14:creationId xmlns:p14="http://schemas.microsoft.com/office/powerpoint/2010/main" val="128587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2F7D-32D9-4C36-867F-D548601AB4BE}"/>
              </a:ext>
            </a:extLst>
          </p:cNvPr>
          <p:cNvSpPr>
            <a:spLocks noGrp="1"/>
          </p:cNvSpPr>
          <p:nvPr>
            <p:ph type="title"/>
          </p:nvPr>
        </p:nvSpPr>
        <p:spPr>
          <a:xfrm>
            <a:off x="318356" y="260648"/>
            <a:ext cx="8507288" cy="1143000"/>
          </a:xfrm>
        </p:spPr>
        <p:txBody>
          <a:bodyPr/>
          <a:lstStyle/>
          <a:p>
            <a:r>
              <a:rPr lang="en-GB" dirty="0">
                <a:solidFill>
                  <a:srgbClr val="00B050"/>
                </a:solidFill>
              </a:rPr>
              <a:t>What climate spending do we need? </a:t>
            </a:r>
          </a:p>
        </p:txBody>
      </p:sp>
      <p:sp>
        <p:nvSpPr>
          <p:cNvPr id="3" name="Content Placeholder 2">
            <a:extLst>
              <a:ext uri="{FF2B5EF4-FFF2-40B4-BE49-F238E27FC236}">
                <a16:creationId xmlns:a16="http://schemas.microsoft.com/office/drawing/2014/main" id="{6314810C-8F09-4DBC-B764-C7BEF5A4A524}"/>
              </a:ext>
            </a:extLst>
          </p:cNvPr>
          <p:cNvSpPr>
            <a:spLocks noGrp="1"/>
          </p:cNvSpPr>
          <p:nvPr>
            <p:ph idx="1"/>
          </p:nvPr>
        </p:nvSpPr>
        <p:spPr>
          <a:xfrm>
            <a:off x="457200" y="1600201"/>
            <a:ext cx="8229600" cy="1252736"/>
          </a:xfrm>
        </p:spPr>
        <p:txBody>
          <a:bodyPr/>
          <a:lstStyle/>
          <a:p>
            <a:r>
              <a:rPr lang="en-GB" dirty="0"/>
              <a:t>Transition to net zero UK carbon emissions requires investment of …</a:t>
            </a:r>
          </a:p>
        </p:txBody>
      </p:sp>
      <p:graphicFrame>
        <p:nvGraphicFramePr>
          <p:cNvPr id="4" name="Table 4">
            <a:extLst>
              <a:ext uri="{FF2B5EF4-FFF2-40B4-BE49-F238E27FC236}">
                <a16:creationId xmlns:a16="http://schemas.microsoft.com/office/drawing/2014/main" id="{E33B6DF0-B136-424B-8585-0064678B42F8}"/>
              </a:ext>
            </a:extLst>
          </p:cNvPr>
          <p:cNvGraphicFramePr>
            <a:graphicFrameLocks noGrp="1"/>
          </p:cNvGraphicFramePr>
          <p:nvPr>
            <p:extLst>
              <p:ext uri="{D42A27DB-BD31-4B8C-83A1-F6EECF244321}">
                <p14:modId xmlns:p14="http://schemas.microsoft.com/office/powerpoint/2010/main" val="3579552239"/>
              </p:ext>
            </p:extLst>
          </p:nvPr>
        </p:nvGraphicFramePr>
        <p:xfrm>
          <a:off x="457200" y="2924944"/>
          <a:ext cx="8147249" cy="3383280"/>
        </p:xfrm>
        <a:graphic>
          <a:graphicData uri="http://schemas.openxmlformats.org/drawingml/2006/table">
            <a:tbl>
              <a:tblPr firstRow="1" bandRow="1">
                <a:tableStyleId>{5C22544A-7EE6-4342-B048-85BDC9FD1C3A}</a:tableStyleId>
              </a:tblPr>
              <a:tblGrid>
                <a:gridCol w="1703515">
                  <a:extLst>
                    <a:ext uri="{9D8B030D-6E8A-4147-A177-3AD203B41FA5}">
                      <a16:colId xmlns:a16="http://schemas.microsoft.com/office/drawing/2014/main" val="66115721"/>
                    </a:ext>
                  </a:extLst>
                </a:gridCol>
                <a:gridCol w="1496132">
                  <a:extLst>
                    <a:ext uri="{9D8B030D-6E8A-4147-A177-3AD203B41FA5}">
                      <a16:colId xmlns:a16="http://schemas.microsoft.com/office/drawing/2014/main" val="3427133128"/>
                    </a:ext>
                  </a:extLst>
                </a:gridCol>
                <a:gridCol w="1599824">
                  <a:extLst>
                    <a:ext uri="{9D8B030D-6E8A-4147-A177-3AD203B41FA5}">
                      <a16:colId xmlns:a16="http://schemas.microsoft.com/office/drawing/2014/main" val="1831196678"/>
                    </a:ext>
                  </a:extLst>
                </a:gridCol>
                <a:gridCol w="1599824">
                  <a:extLst>
                    <a:ext uri="{9D8B030D-6E8A-4147-A177-3AD203B41FA5}">
                      <a16:colId xmlns:a16="http://schemas.microsoft.com/office/drawing/2014/main" val="946345376"/>
                    </a:ext>
                  </a:extLst>
                </a:gridCol>
                <a:gridCol w="1747954">
                  <a:extLst>
                    <a:ext uri="{9D8B030D-6E8A-4147-A177-3AD203B41FA5}">
                      <a16:colId xmlns:a16="http://schemas.microsoft.com/office/drawing/2014/main" val="2404907483"/>
                    </a:ext>
                  </a:extLst>
                </a:gridCol>
              </a:tblGrid>
              <a:tr h="910312">
                <a:tc>
                  <a:txBody>
                    <a:bodyPr/>
                    <a:lstStyle/>
                    <a:p>
                      <a:endParaRPr lang="en-GB" dirty="0"/>
                    </a:p>
                  </a:txBody>
                  <a:tcPr/>
                </a:tc>
                <a:tc>
                  <a:txBody>
                    <a:bodyPr/>
                    <a:lstStyle/>
                    <a:p>
                      <a:r>
                        <a:rPr lang="en-GB" dirty="0"/>
                        <a:t>Current annual spending </a:t>
                      </a:r>
                    </a:p>
                  </a:txBody>
                  <a:tcPr/>
                </a:tc>
                <a:tc>
                  <a:txBody>
                    <a:bodyPr/>
                    <a:lstStyle/>
                    <a:p>
                      <a:r>
                        <a:rPr lang="en-GB" dirty="0"/>
                        <a:t>Total necessary annual spending </a:t>
                      </a:r>
                    </a:p>
                  </a:txBody>
                  <a:tcPr/>
                </a:tc>
                <a:tc>
                  <a:txBody>
                    <a:bodyPr/>
                    <a:lstStyle/>
                    <a:p>
                      <a:r>
                        <a:rPr lang="en-GB" dirty="0"/>
                        <a:t>Target date for zero emissions</a:t>
                      </a:r>
                    </a:p>
                  </a:txBody>
                  <a:tcPr/>
                </a:tc>
                <a:tc>
                  <a:txBody>
                    <a:bodyPr/>
                    <a:lstStyle/>
                    <a:p>
                      <a:r>
                        <a:rPr lang="en-GB" dirty="0"/>
                        <a:t>Source</a:t>
                      </a:r>
                    </a:p>
                  </a:txBody>
                  <a:tcPr/>
                </a:tc>
                <a:extLst>
                  <a:ext uri="{0D108BD9-81ED-4DB2-BD59-A6C34878D82A}">
                    <a16:rowId xmlns:a16="http://schemas.microsoft.com/office/drawing/2014/main" val="2593006311"/>
                  </a:ext>
                </a:extLst>
              </a:tr>
              <a:tr h="370840">
                <a:tc>
                  <a:txBody>
                    <a:bodyPr/>
                    <a:lstStyle/>
                    <a:p>
                      <a:r>
                        <a:rPr lang="en-GB" dirty="0"/>
                        <a:t>Whole economy (govt, business, individuals)</a:t>
                      </a:r>
                    </a:p>
                  </a:txBody>
                  <a:tcPr/>
                </a:tc>
                <a:tc>
                  <a:txBody>
                    <a:bodyPr/>
                    <a:lstStyle/>
                    <a:p>
                      <a:pPr algn="r"/>
                      <a:r>
                        <a:rPr lang="en-GB" dirty="0"/>
                        <a:t>£10bn</a:t>
                      </a:r>
                    </a:p>
                  </a:txBody>
                  <a:tcPr/>
                </a:tc>
                <a:tc>
                  <a:txBody>
                    <a:bodyPr/>
                    <a:lstStyle/>
                    <a:p>
                      <a:pPr algn="r"/>
                      <a:r>
                        <a:rPr lang="en-GB" dirty="0"/>
                        <a:t>£50bn</a:t>
                      </a:r>
                    </a:p>
                  </a:txBody>
                  <a:tcPr/>
                </a:tc>
                <a:tc>
                  <a:txBody>
                    <a:bodyPr/>
                    <a:lstStyle/>
                    <a:p>
                      <a:pPr algn="r"/>
                      <a:r>
                        <a:rPr lang="en-GB" dirty="0"/>
                        <a:t>2050</a:t>
                      </a:r>
                    </a:p>
                  </a:txBody>
                  <a:tcPr/>
                </a:tc>
                <a:tc>
                  <a:txBody>
                    <a:bodyPr/>
                    <a:lstStyle/>
                    <a:p>
                      <a:r>
                        <a:rPr lang="en-GB" dirty="0"/>
                        <a:t>Committee on Climate Change</a:t>
                      </a:r>
                    </a:p>
                  </a:txBody>
                  <a:tcPr/>
                </a:tc>
                <a:extLst>
                  <a:ext uri="{0D108BD9-81ED-4DB2-BD59-A6C34878D82A}">
                    <a16:rowId xmlns:a16="http://schemas.microsoft.com/office/drawing/2014/main" val="2182200416"/>
                  </a:ext>
                </a:extLst>
              </a:tr>
              <a:tr h="370840">
                <a:tc>
                  <a:txBody>
                    <a:bodyPr/>
                    <a:lstStyle/>
                    <a:p>
                      <a:r>
                        <a:rPr lang="en-GB" dirty="0"/>
                        <a:t>Govt spending</a:t>
                      </a:r>
                    </a:p>
                  </a:txBody>
                  <a:tcPr/>
                </a:tc>
                <a:tc>
                  <a:txBody>
                    <a:bodyPr/>
                    <a:lstStyle/>
                    <a:p>
                      <a:pPr algn="r"/>
                      <a:r>
                        <a:rPr lang="en-GB" dirty="0"/>
                        <a:t>£5bn</a:t>
                      </a:r>
                    </a:p>
                  </a:txBody>
                  <a:tcPr/>
                </a:tc>
                <a:tc>
                  <a:txBody>
                    <a:bodyPr/>
                    <a:lstStyle/>
                    <a:p>
                      <a:pPr algn="r"/>
                      <a:r>
                        <a:rPr lang="en-GB" dirty="0"/>
                        <a:t>£10bn</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dirty="0"/>
                        <a:t>2050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Committee on Climate Change</a:t>
                      </a:r>
                    </a:p>
                  </a:txBody>
                  <a:tcPr/>
                </a:tc>
                <a:extLst>
                  <a:ext uri="{0D108BD9-81ED-4DB2-BD59-A6C34878D82A}">
                    <a16:rowId xmlns:a16="http://schemas.microsoft.com/office/drawing/2014/main" val="2149223993"/>
                  </a:ext>
                </a:extLst>
              </a:tr>
              <a:tr h="370840">
                <a:tc>
                  <a:txBody>
                    <a:bodyPr/>
                    <a:lstStyle/>
                    <a:p>
                      <a:r>
                        <a:rPr lang="en-GB" dirty="0"/>
                        <a:t>Govt spending</a:t>
                      </a:r>
                    </a:p>
                  </a:txBody>
                  <a:tcPr/>
                </a:tc>
                <a:tc>
                  <a:txBody>
                    <a:bodyPr/>
                    <a:lstStyle/>
                    <a:p>
                      <a:pPr algn="r"/>
                      <a:r>
                        <a:rPr lang="en-GB" dirty="0"/>
                        <a:t>£3.1bn</a:t>
                      </a:r>
                    </a:p>
                  </a:txBody>
                  <a:tcPr/>
                </a:tc>
                <a:tc>
                  <a:txBody>
                    <a:bodyPr/>
                    <a:lstStyle/>
                    <a:p>
                      <a:pPr algn="r"/>
                      <a:r>
                        <a:rPr lang="en-GB" dirty="0"/>
                        <a:t>£15bn+</a:t>
                      </a:r>
                    </a:p>
                  </a:txBody>
                  <a:tcPr/>
                </a:tc>
                <a:tc>
                  <a:txBody>
                    <a:bodyPr/>
                    <a:lstStyle/>
                    <a:p>
                      <a:pPr algn="r"/>
                      <a:r>
                        <a:rPr lang="en-GB" dirty="0"/>
                        <a:t>2030</a:t>
                      </a:r>
                    </a:p>
                  </a:txBody>
                  <a:tcPr/>
                </a:tc>
                <a:tc>
                  <a:txBody>
                    <a:bodyPr/>
                    <a:lstStyle/>
                    <a:p>
                      <a:r>
                        <a:rPr lang="en-GB" dirty="0"/>
                        <a:t>This presentation</a:t>
                      </a:r>
                    </a:p>
                  </a:txBody>
                  <a:tcPr/>
                </a:tc>
                <a:extLst>
                  <a:ext uri="{0D108BD9-81ED-4DB2-BD59-A6C34878D82A}">
                    <a16:rowId xmlns:a16="http://schemas.microsoft.com/office/drawing/2014/main" val="3916082617"/>
                  </a:ext>
                </a:extLst>
              </a:tr>
            </a:tbl>
          </a:graphicData>
        </a:graphic>
      </p:graphicFrame>
    </p:spTree>
    <p:extLst>
      <p:ext uri="{BB962C8B-B14F-4D97-AF65-F5344CB8AC3E}">
        <p14:creationId xmlns:p14="http://schemas.microsoft.com/office/powerpoint/2010/main" val="83970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2C517-F780-42F0-B4D7-90042954711C}"/>
              </a:ext>
            </a:extLst>
          </p:cNvPr>
          <p:cNvSpPr>
            <a:spLocks noGrp="1"/>
          </p:cNvSpPr>
          <p:nvPr>
            <p:ph type="title"/>
          </p:nvPr>
        </p:nvSpPr>
        <p:spPr/>
        <p:txBody>
          <a:bodyPr/>
          <a:lstStyle/>
          <a:p>
            <a:r>
              <a:rPr lang="en-GB" dirty="0">
                <a:solidFill>
                  <a:srgbClr val="00B050"/>
                </a:solidFill>
              </a:rPr>
              <a:t>Military v climate: total govt spend</a:t>
            </a:r>
          </a:p>
        </p:txBody>
      </p:sp>
      <p:sp>
        <p:nvSpPr>
          <p:cNvPr id="3" name="Content Placeholder 2">
            <a:extLst>
              <a:ext uri="{FF2B5EF4-FFF2-40B4-BE49-F238E27FC236}">
                <a16:creationId xmlns:a16="http://schemas.microsoft.com/office/drawing/2014/main" id="{83687F6A-4566-4C9B-A59D-326D1025B3C4}"/>
              </a:ext>
            </a:extLst>
          </p:cNvPr>
          <p:cNvSpPr>
            <a:spLocks noGrp="1"/>
          </p:cNvSpPr>
          <p:nvPr>
            <p:ph idx="1"/>
          </p:nvPr>
        </p:nvSpPr>
        <p:spPr>
          <a:xfrm>
            <a:off x="395536" y="5897561"/>
            <a:ext cx="8568952" cy="771799"/>
          </a:xfrm>
        </p:spPr>
        <p:txBody>
          <a:bodyPr/>
          <a:lstStyle/>
          <a:p>
            <a:r>
              <a:rPr lang="en-GB" sz="2000" dirty="0"/>
              <a:t>Military total does not include Trident contingency fund, military pensions etc</a:t>
            </a:r>
          </a:p>
          <a:p>
            <a:r>
              <a:rPr lang="en-GB" sz="2000" dirty="0"/>
              <a:t>No official govt figures for annual climate spending</a:t>
            </a:r>
          </a:p>
        </p:txBody>
      </p:sp>
      <p:graphicFrame>
        <p:nvGraphicFramePr>
          <p:cNvPr id="5" name="Chart 4">
            <a:extLst>
              <a:ext uri="{FF2B5EF4-FFF2-40B4-BE49-F238E27FC236}">
                <a16:creationId xmlns:a16="http://schemas.microsoft.com/office/drawing/2014/main" id="{A6126DEB-41C8-4AC6-A15C-8720D04D27A0}"/>
              </a:ext>
            </a:extLst>
          </p:cNvPr>
          <p:cNvGraphicFramePr>
            <a:graphicFrameLocks/>
          </p:cNvGraphicFramePr>
          <p:nvPr>
            <p:extLst>
              <p:ext uri="{D42A27DB-BD31-4B8C-83A1-F6EECF244321}">
                <p14:modId xmlns:p14="http://schemas.microsoft.com/office/powerpoint/2010/main" val="2418657753"/>
              </p:ext>
            </p:extLst>
          </p:nvPr>
        </p:nvGraphicFramePr>
        <p:xfrm>
          <a:off x="1835696" y="1341120"/>
          <a:ext cx="5400600" cy="417611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E0339985-3E9C-4B19-9D3F-4EC7DE336779}"/>
              </a:ext>
            </a:extLst>
          </p:cNvPr>
          <p:cNvSpPr txBox="1"/>
          <p:nvPr/>
        </p:nvSpPr>
        <p:spPr>
          <a:xfrm>
            <a:off x="2411760" y="5576591"/>
            <a:ext cx="4320480" cy="261610"/>
          </a:xfrm>
          <a:prstGeom prst="rect">
            <a:avLst/>
          </a:prstGeom>
          <a:noFill/>
        </p:spPr>
        <p:txBody>
          <a:bodyPr wrap="square" rtlCol="0">
            <a:spAutoFit/>
          </a:bodyPr>
          <a:lstStyle/>
          <a:p>
            <a:r>
              <a:rPr lang="en-GB" sz="1100" dirty="0"/>
              <a:t>Main sources: HM Treasury (2020); CCC (2020); Guardian (2021)</a:t>
            </a:r>
          </a:p>
        </p:txBody>
      </p:sp>
    </p:spTree>
    <p:extLst>
      <p:ext uri="{BB962C8B-B14F-4D97-AF65-F5344CB8AC3E}">
        <p14:creationId xmlns:p14="http://schemas.microsoft.com/office/powerpoint/2010/main" val="73920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3413-C363-481A-A9CD-FF909B593855}"/>
              </a:ext>
            </a:extLst>
          </p:cNvPr>
          <p:cNvSpPr>
            <a:spLocks noGrp="1"/>
          </p:cNvSpPr>
          <p:nvPr>
            <p:ph type="title"/>
          </p:nvPr>
        </p:nvSpPr>
        <p:spPr/>
        <p:txBody>
          <a:bodyPr/>
          <a:lstStyle/>
          <a:p>
            <a:r>
              <a:rPr lang="en-GB" dirty="0">
                <a:solidFill>
                  <a:srgbClr val="00B050"/>
                </a:solidFill>
              </a:rPr>
              <a:t>Military v climate: UK govt spend</a:t>
            </a:r>
          </a:p>
        </p:txBody>
      </p:sp>
      <p:sp>
        <p:nvSpPr>
          <p:cNvPr id="3" name="Content Placeholder 2">
            <a:extLst>
              <a:ext uri="{FF2B5EF4-FFF2-40B4-BE49-F238E27FC236}">
                <a16:creationId xmlns:a16="http://schemas.microsoft.com/office/drawing/2014/main" id="{5F2B13EC-DFE0-4CAA-B99E-6A98DAD4E7E1}"/>
              </a:ext>
            </a:extLst>
          </p:cNvPr>
          <p:cNvSpPr>
            <a:spLocks noGrp="1"/>
          </p:cNvSpPr>
          <p:nvPr>
            <p:ph idx="1"/>
          </p:nvPr>
        </p:nvSpPr>
        <p:spPr>
          <a:xfrm>
            <a:off x="323528" y="5980273"/>
            <a:ext cx="8712968" cy="748680"/>
          </a:xfrm>
        </p:spPr>
        <p:txBody>
          <a:bodyPr/>
          <a:lstStyle/>
          <a:p>
            <a:r>
              <a:rPr lang="en-GB" sz="2000" dirty="0"/>
              <a:t>Military total does not include Trident contingency fund, military pensions etc</a:t>
            </a:r>
          </a:p>
          <a:p>
            <a:r>
              <a:rPr lang="en-GB" sz="2000" dirty="0"/>
              <a:t>Extra needed for Net Zero 2030 is minimum value</a:t>
            </a:r>
          </a:p>
        </p:txBody>
      </p:sp>
      <p:graphicFrame>
        <p:nvGraphicFramePr>
          <p:cNvPr id="4" name="Chart 3">
            <a:extLst>
              <a:ext uri="{FF2B5EF4-FFF2-40B4-BE49-F238E27FC236}">
                <a16:creationId xmlns:a16="http://schemas.microsoft.com/office/drawing/2014/main" id="{E9D4497F-4B91-4BD4-A7DA-DEC64C93D086}"/>
              </a:ext>
            </a:extLst>
          </p:cNvPr>
          <p:cNvGraphicFramePr>
            <a:graphicFrameLocks/>
          </p:cNvGraphicFramePr>
          <p:nvPr>
            <p:extLst>
              <p:ext uri="{D42A27DB-BD31-4B8C-83A1-F6EECF244321}">
                <p14:modId xmlns:p14="http://schemas.microsoft.com/office/powerpoint/2010/main" val="1954589698"/>
              </p:ext>
            </p:extLst>
          </p:nvPr>
        </p:nvGraphicFramePr>
        <p:xfrm>
          <a:off x="1835696" y="1331594"/>
          <a:ext cx="5400600" cy="440166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013C2C95-A4DC-4053-90E3-A863831F4599}"/>
              </a:ext>
            </a:extLst>
          </p:cNvPr>
          <p:cNvSpPr txBox="1"/>
          <p:nvPr/>
        </p:nvSpPr>
        <p:spPr>
          <a:xfrm>
            <a:off x="1187624" y="5718663"/>
            <a:ext cx="7128792" cy="261610"/>
          </a:xfrm>
          <a:prstGeom prst="rect">
            <a:avLst/>
          </a:prstGeom>
          <a:noFill/>
        </p:spPr>
        <p:txBody>
          <a:bodyPr wrap="square" rtlCol="0">
            <a:spAutoFit/>
          </a:bodyPr>
          <a:lstStyle/>
          <a:p>
            <a:r>
              <a:rPr lang="en-GB" sz="1100" dirty="0"/>
              <a:t>Main sources: HM Treasury (2020); CCC (2020); Prime Minister’s Office (2020); BEIS (2020); Guardian (2021)</a:t>
            </a:r>
          </a:p>
        </p:txBody>
      </p:sp>
    </p:spTree>
    <p:extLst>
      <p:ext uri="{BB962C8B-B14F-4D97-AF65-F5344CB8AC3E}">
        <p14:creationId xmlns:p14="http://schemas.microsoft.com/office/powerpoint/2010/main" val="1131390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7240</TotalTime>
  <Words>1712</Words>
  <Application>Microsoft Office PowerPoint</Application>
  <PresentationFormat>On-screen Show (4:3)</PresentationFormat>
  <Paragraphs>155</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Nuclear Weapons, military &amp; climate overheating</vt:lpstr>
      <vt:lpstr>PowerPoint Presentation</vt:lpstr>
      <vt:lpstr>Global military spending 2020</vt:lpstr>
      <vt:lpstr>PowerPoint Presentation</vt:lpstr>
      <vt:lpstr>UK Military/ climate –spending</vt:lpstr>
      <vt:lpstr>UK: The reality…</vt:lpstr>
      <vt:lpstr>What climate spending do we need? </vt:lpstr>
      <vt:lpstr>Military v climate: total govt spend</vt:lpstr>
      <vt:lpstr>Military v climate: UK govt spend</vt:lpstr>
      <vt:lpstr>PowerPoint Presentation</vt:lpstr>
      <vt:lpstr>PowerPoint Presentation</vt:lpstr>
      <vt:lpstr>UK military contribution to climate crisis</vt:lpstr>
      <vt:lpstr>Job creation: govt projections</vt:lpstr>
      <vt:lpstr>UK govt has chosen…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Military-Industrial Complex and Climate Change</dc:title>
  <dc:creator>Stuart</dc:creator>
  <cp:lastModifiedBy>Philip</cp:lastModifiedBy>
  <cp:revision>315</cp:revision>
  <cp:lastPrinted>2021-09-09T00:02:22Z</cp:lastPrinted>
  <dcterms:created xsi:type="dcterms:W3CDTF">2015-11-30T15:02:55Z</dcterms:created>
  <dcterms:modified xsi:type="dcterms:W3CDTF">2021-09-10T12:21:33Z</dcterms:modified>
</cp:coreProperties>
</file>